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handoutMasterIdLst>
    <p:handoutMasterId r:id="rId40"/>
  </p:handoutMasterIdLst>
  <p:sldIdLst>
    <p:sldId id="256" r:id="rId2"/>
    <p:sldId id="293" r:id="rId3"/>
    <p:sldId id="315" r:id="rId4"/>
    <p:sldId id="299" r:id="rId5"/>
    <p:sldId id="298" r:id="rId6"/>
    <p:sldId id="307" r:id="rId7"/>
    <p:sldId id="301" r:id="rId8"/>
    <p:sldId id="492" r:id="rId9"/>
    <p:sldId id="303" r:id="rId10"/>
    <p:sldId id="306" r:id="rId11"/>
    <p:sldId id="305" r:id="rId12"/>
    <p:sldId id="308" r:id="rId13"/>
    <p:sldId id="300" r:id="rId14"/>
    <p:sldId id="309" r:id="rId15"/>
    <p:sldId id="310" r:id="rId16"/>
    <p:sldId id="294" r:id="rId17"/>
    <p:sldId id="383" r:id="rId18"/>
    <p:sldId id="482" r:id="rId19"/>
    <p:sldId id="480" r:id="rId20"/>
    <p:sldId id="481" r:id="rId21"/>
    <p:sldId id="487" r:id="rId22"/>
    <p:sldId id="486" r:id="rId23"/>
    <p:sldId id="495" r:id="rId24"/>
    <p:sldId id="496" r:id="rId25"/>
    <p:sldId id="497" r:id="rId26"/>
    <p:sldId id="498" r:id="rId27"/>
    <p:sldId id="500" r:id="rId28"/>
    <p:sldId id="317" r:id="rId29"/>
    <p:sldId id="490" r:id="rId30"/>
    <p:sldId id="381" r:id="rId31"/>
    <p:sldId id="489" r:id="rId32"/>
    <p:sldId id="479" r:id="rId33"/>
    <p:sldId id="485" r:id="rId34"/>
    <p:sldId id="494" r:id="rId35"/>
    <p:sldId id="493" r:id="rId36"/>
    <p:sldId id="311" r:id="rId37"/>
    <p:sldId id="297" r:id="rId38"/>
  </p:sldIdLst>
  <p:sldSz cx="9144000" cy="6858000" type="screen4x3"/>
  <p:notesSz cx="6858000" cy="9296400"/>
  <p:defaultTextStyle>
    <a:defPPr>
      <a:defRPr lang="en-US"/>
    </a:defPPr>
    <a:lvl1pPr algn="l" rtl="0" fontAlgn="base">
      <a:spcBef>
        <a:spcPct val="0"/>
      </a:spcBef>
      <a:spcAft>
        <a:spcPct val="0"/>
      </a:spcAft>
      <a:defRPr sz="2000" kern="1200">
        <a:solidFill>
          <a:schemeClr val="tx1"/>
        </a:solidFill>
        <a:latin typeface="Arial" charset="0"/>
        <a:ea typeface="+mn-ea"/>
        <a:cs typeface="+mn-cs"/>
      </a:defRPr>
    </a:lvl1pPr>
    <a:lvl2pPr marL="457200" algn="l" rtl="0" fontAlgn="base">
      <a:spcBef>
        <a:spcPct val="0"/>
      </a:spcBef>
      <a:spcAft>
        <a:spcPct val="0"/>
      </a:spcAft>
      <a:defRPr sz="2000" kern="1200">
        <a:solidFill>
          <a:schemeClr val="tx1"/>
        </a:solidFill>
        <a:latin typeface="Arial" charset="0"/>
        <a:ea typeface="+mn-ea"/>
        <a:cs typeface="+mn-cs"/>
      </a:defRPr>
    </a:lvl2pPr>
    <a:lvl3pPr marL="914400" algn="l" rtl="0" fontAlgn="base">
      <a:spcBef>
        <a:spcPct val="0"/>
      </a:spcBef>
      <a:spcAft>
        <a:spcPct val="0"/>
      </a:spcAft>
      <a:defRPr sz="2000" kern="1200">
        <a:solidFill>
          <a:schemeClr val="tx1"/>
        </a:solidFill>
        <a:latin typeface="Arial" charset="0"/>
        <a:ea typeface="+mn-ea"/>
        <a:cs typeface="+mn-cs"/>
      </a:defRPr>
    </a:lvl3pPr>
    <a:lvl4pPr marL="1371600" algn="l" rtl="0" fontAlgn="base">
      <a:spcBef>
        <a:spcPct val="0"/>
      </a:spcBef>
      <a:spcAft>
        <a:spcPct val="0"/>
      </a:spcAft>
      <a:defRPr sz="2000" kern="1200">
        <a:solidFill>
          <a:schemeClr val="tx1"/>
        </a:solidFill>
        <a:latin typeface="Arial" charset="0"/>
        <a:ea typeface="+mn-ea"/>
        <a:cs typeface="+mn-cs"/>
      </a:defRPr>
    </a:lvl4pPr>
    <a:lvl5pPr marL="1828800" algn="l" rtl="0" fontAlgn="base">
      <a:spcBef>
        <a:spcPct val="0"/>
      </a:spcBef>
      <a:spcAft>
        <a:spcPct val="0"/>
      </a:spcAft>
      <a:defRPr sz="2000" kern="1200">
        <a:solidFill>
          <a:schemeClr val="tx1"/>
        </a:solidFill>
        <a:latin typeface="Arial" charset="0"/>
        <a:ea typeface="+mn-ea"/>
        <a:cs typeface="+mn-cs"/>
      </a:defRPr>
    </a:lvl5pPr>
    <a:lvl6pPr marL="2286000" algn="l" defTabSz="914400" rtl="0" eaLnBrk="1" latinLnBrk="0" hangingPunct="1">
      <a:defRPr sz="2000" kern="1200">
        <a:solidFill>
          <a:schemeClr val="tx1"/>
        </a:solidFill>
        <a:latin typeface="Arial" charset="0"/>
        <a:ea typeface="+mn-ea"/>
        <a:cs typeface="+mn-cs"/>
      </a:defRPr>
    </a:lvl6pPr>
    <a:lvl7pPr marL="2743200" algn="l" defTabSz="914400" rtl="0" eaLnBrk="1" latinLnBrk="0" hangingPunct="1">
      <a:defRPr sz="2000" kern="1200">
        <a:solidFill>
          <a:schemeClr val="tx1"/>
        </a:solidFill>
        <a:latin typeface="Arial" charset="0"/>
        <a:ea typeface="+mn-ea"/>
        <a:cs typeface="+mn-cs"/>
      </a:defRPr>
    </a:lvl7pPr>
    <a:lvl8pPr marL="3200400" algn="l" defTabSz="914400" rtl="0" eaLnBrk="1" latinLnBrk="0" hangingPunct="1">
      <a:defRPr sz="2000" kern="1200">
        <a:solidFill>
          <a:schemeClr val="tx1"/>
        </a:solidFill>
        <a:latin typeface="Arial" charset="0"/>
        <a:ea typeface="+mn-ea"/>
        <a:cs typeface="+mn-cs"/>
      </a:defRPr>
    </a:lvl8pPr>
    <a:lvl9pPr marL="3657600" algn="l" defTabSz="914400" rtl="0" eaLnBrk="1" latinLnBrk="0" hangingPunct="1">
      <a:defRPr sz="20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 userDrawn="1">
          <p15:clr>
            <a:srgbClr val="A4A3A4"/>
          </p15:clr>
        </p15:guide>
        <p15:guide id="3" pos="5472" userDrawn="1">
          <p15:clr>
            <a:srgbClr val="A4A3A4"/>
          </p15:clr>
        </p15:guide>
        <p15:guide id="4" orient="horz" pos="960" userDrawn="1">
          <p15:clr>
            <a:srgbClr val="A4A3A4"/>
          </p15:clr>
        </p15:guide>
        <p15:guide id="5" pos="2880" userDrawn="1">
          <p15:clr>
            <a:srgbClr val="A4A3A4"/>
          </p15:clr>
        </p15:guide>
        <p15:guide id="6" orient="horz" pos="1728" userDrawn="1">
          <p15:clr>
            <a:srgbClr val="A4A3A4"/>
          </p15:clr>
        </p15:guide>
      </p15:sldGuideLst>
    </p:ext>
    <p:ext uri="{2D200454-40CA-4A62-9FC3-DE9A4176ACB9}">
      <p15:notesGuideLst xmlns:p15="http://schemas.microsoft.com/office/powerpoint/2012/main">
        <p15:guide id="1" orient="horz" pos="2928">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996600"/>
    <a:srgbClr val="0000FF"/>
    <a:srgbClr val="FFFF00"/>
    <a:srgbClr val="A0ACA4"/>
    <a:srgbClr val="DCCFA5"/>
    <a:srgbClr val="2A6D3A"/>
    <a:srgbClr val="7E8E83"/>
    <a:srgbClr val="495B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266" autoAdjust="0"/>
    <p:restoredTop sz="93602" autoAdjust="0"/>
  </p:normalViewPr>
  <p:slideViewPr>
    <p:cSldViewPr>
      <p:cViewPr varScale="1">
        <p:scale>
          <a:sx n="149" d="100"/>
          <a:sy n="149" d="100"/>
        </p:scale>
        <p:origin x="2432" y="176"/>
      </p:cViewPr>
      <p:guideLst>
        <p:guide orient="horz" pos="2160"/>
        <p:guide pos="288"/>
        <p:guide pos="5472"/>
        <p:guide orient="horz" pos="960"/>
        <p:guide pos="2880"/>
        <p:guide orient="horz" pos="172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p:scale>
          <a:sx n="66" d="100"/>
          <a:sy n="66" d="100"/>
        </p:scale>
        <p:origin x="3062" y="288"/>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image" Target="../media/image10.emf"/><Relationship Id="rId5" Type="http://schemas.openxmlformats.org/officeDocument/2006/relationships/image" Target="../media/image14.emf"/><Relationship Id="rId4" Type="http://schemas.openxmlformats.org/officeDocument/2006/relationships/image" Target="../media/image13.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9330" name="Rectangle 2"/>
          <p:cNvSpPr>
            <a:spLocks noGrp="1" noChangeArrowheads="1"/>
          </p:cNvSpPr>
          <p:nvPr>
            <p:ph type="hdr" sz="quarter"/>
          </p:nvPr>
        </p:nvSpPr>
        <p:spPr bwMode="auto">
          <a:xfrm>
            <a:off x="1"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vl1pPr>
          </a:lstStyle>
          <a:p>
            <a:pPr>
              <a:defRPr/>
            </a:pPr>
            <a:endParaRPr lang="en-US" dirty="0"/>
          </a:p>
        </p:txBody>
      </p:sp>
      <p:sp>
        <p:nvSpPr>
          <p:cNvPr id="99331" name="Rectangle 3"/>
          <p:cNvSpPr>
            <a:spLocks noGrp="1" noChangeArrowheads="1"/>
          </p:cNvSpPr>
          <p:nvPr>
            <p:ph type="dt" sz="quarter" idx="1"/>
          </p:nvPr>
        </p:nvSpPr>
        <p:spPr bwMode="auto">
          <a:xfrm>
            <a:off x="3885579"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defTabSz="931863">
              <a:defRPr sz="1200"/>
            </a:lvl1pPr>
          </a:lstStyle>
          <a:p>
            <a:pPr>
              <a:defRPr/>
            </a:pPr>
            <a:endParaRPr lang="en-US" dirty="0"/>
          </a:p>
        </p:txBody>
      </p:sp>
      <p:sp>
        <p:nvSpPr>
          <p:cNvPr id="99332" name="Rectangle 4"/>
          <p:cNvSpPr>
            <a:spLocks noGrp="1" noChangeArrowheads="1"/>
          </p:cNvSpPr>
          <p:nvPr>
            <p:ph type="ftr" sz="quarter" idx="2"/>
          </p:nvPr>
        </p:nvSpPr>
        <p:spPr bwMode="auto">
          <a:xfrm>
            <a:off x="1"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defTabSz="931863">
              <a:defRPr sz="1200"/>
            </a:lvl1pPr>
          </a:lstStyle>
          <a:p>
            <a:pPr>
              <a:defRPr/>
            </a:pPr>
            <a:endParaRPr lang="en-US" dirty="0"/>
          </a:p>
        </p:txBody>
      </p:sp>
      <p:sp>
        <p:nvSpPr>
          <p:cNvPr id="99333" name="Rectangle 5"/>
          <p:cNvSpPr>
            <a:spLocks noGrp="1" noChangeArrowheads="1"/>
          </p:cNvSpPr>
          <p:nvPr>
            <p:ph type="sldNum" sz="quarter" idx="3"/>
          </p:nvPr>
        </p:nvSpPr>
        <p:spPr bwMode="auto">
          <a:xfrm>
            <a:off x="3885579"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1200"/>
            </a:lvl1pPr>
          </a:lstStyle>
          <a:p>
            <a:pPr>
              <a:defRPr/>
            </a:pPr>
            <a:fld id="{4A5AA285-BD12-4282-A788-6D2544229981}" type="slidenum">
              <a:rPr lang="en-US"/>
              <a:pPr>
                <a:defRPr/>
              </a:pPr>
              <a:t>‹#›</a:t>
            </a:fld>
            <a:endParaRPr lang="en-US" dirty="0"/>
          </a:p>
        </p:txBody>
      </p:sp>
    </p:spTree>
    <p:extLst>
      <p:ext uri="{BB962C8B-B14F-4D97-AF65-F5344CB8AC3E}">
        <p14:creationId xmlns:p14="http://schemas.microsoft.com/office/powerpoint/2010/main" val="2712663526"/>
      </p:ext>
    </p:extLst>
  </p:cSld>
  <p:clrMap bg1="lt1" tx1="dk1" bg2="lt2" tx2="dk2" accent1="accent1" accent2="accent2" accent3="accent3" accent4="accent4" accent5="accent5" accent6="accent6" hlink="hlink" folHlink="folHlink"/>
</p:handoutMaster>
</file>

<file path=ppt/media/image1.jpe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jpeg>
</file>

<file path=ppt/media/image23.jpeg>
</file>

<file path=ppt/media/image24.jpeg>
</file>

<file path=ppt/media/image25.tiff>
</file>

<file path=ppt/media/image26.png>
</file>

<file path=ppt/media/image27.png>
</file>

<file path=ppt/media/image28.png>
</file>

<file path=ppt/media/image29.png>
</file>

<file path=ppt/media/image3.png>
</file>

<file path=ppt/media/image30.gif>
</file>

<file path=ppt/media/image31.jpeg>
</file>

<file path=ppt/media/image32.png>
</file>

<file path=ppt/media/image33.png>
</file>

<file path=ppt/media/image34.png>
</file>

<file path=ppt/media/image35.gif>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1"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atin typeface="Times New Roman" pitchFamily="18" charset="0"/>
              </a:defRPr>
            </a:lvl1pPr>
          </a:lstStyle>
          <a:p>
            <a:pPr>
              <a:defRPr/>
            </a:pPr>
            <a:endParaRPr lang="en-US" dirty="0"/>
          </a:p>
        </p:txBody>
      </p:sp>
      <p:sp>
        <p:nvSpPr>
          <p:cNvPr id="12291" name="Rectangle 3"/>
          <p:cNvSpPr>
            <a:spLocks noGrp="1" noChangeArrowheads="1"/>
          </p:cNvSpPr>
          <p:nvPr>
            <p:ph type="dt" idx="1"/>
          </p:nvPr>
        </p:nvSpPr>
        <p:spPr bwMode="auto">
          <a:xfrm>
            <a:off x="3885579"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defTabSz="931863">
              <a:defRPr sz="1200">
                <a:latin typeface="Times New Roman" pitchFamily="18" charset="0"/>
              </a:defRPr>
            </a:lvl1pPr>
          </a:lstStyle>
          <a:p>
            <a:pPr>
              <a:defRPr/>
            </a:pPr>
            <a:endParaRPr lang="en-US" dirty="0"/>
          </a:p>
        </p:txBody>
      </p:sp>
      <p:sp>
        <p:nvSpPr>
          <p:cNvPr id="13316" name="Rectangle 4"/>
          <p:cNvSpPr>
            <a:spLocks noGrp="1" noRot="1" noChangeAspect="1" noChangeArrowheads="1" noTextEdit="1"/>
          </p:cNvSpPr>
          <p:nvPr>
            <p:ph type="sldImg" idx="2"/>
          </p:nvPr>
        </p:nvSpPr>
        <p:spPr bwMode="auto">
          <a:xfrm>
            <a:off x="1104900" y="696913"/>
            <a:ext cx="4648200" cy="3486150"/>
          </a:xfrm>
          <a:prstGeom prst="rect">
            <a:avLst/>
          </a:prstGeom>
          <a:noFill/>
          <a:ln w="9525">
            <a:solidFill>
              <a:srgbClr val="000000"/>
            </a:solidFill>
            <a:miter lim="800000"/>
            <a:headEnd/>
            <a:tailEnd/>
          </a:ln>
        </p:spPr>
      </p:sp>
      <p:sp>
        <p:nvSpPr>
          <p:cNvPr id="12293" name="Rectangle 5"/>
          <p:cNvSpPr>
            <a:spLocks noGrp="1" noChangeArrowheads="1"/>
          </p:cNvSpPr>
          <p:nvPr>
            <p:ph type="body" sz="quarter" idx="3"/>
          </p:nvPr>
        </p:nvSpPr>
        <p:spPr bwMode="auto">
          <a:xfrm>
            <a:off x="914711" y="4416426"/>
            <a:ext cx="5028579" cy="4183063"/>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294" name="Rectangle 6"/>
          <p:cNvSpPr>
            <a:spLocks noGrp="1" noChangeArrowheads="1"/>
          </p:cNvSpPr>
          <p:nvPr>
            <p:ph type="ftr" sz="quarter" idx="4"/>
          </p:nvPr>
        </p:nvSpPr>
        <p:spPr bwMode="auto">
          <a:xfrm>
            <a:off x="1"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defTabSz="931863">
              <a:defRPr sz="1200">
                <a:latin typeface="Times New Roman" pitchFamily="18" charset="0"/>
              </a:defRPr>
            </a:lvl1pPr>
          </a:lstStyle>
          <a:p>
            <a:pPr>
              <a:defRPr/>
            </a:pPr>
            <a:endParaRPr lang="en-US" dirty="0"/>
          </a:p>
        </p:txBody>
      </p:sp>
      <p:sp>
        <p:nvSpPr>
          <p:cNvPr id="12295" name="Rectangle 7"/>
          <p:cNvSpPr>
            <a:spLocks noGrp="1" noChangeArrowheads="1"/>
          </p:cNvSpPr>
          <p:nvPr>
            <p:ph type="sldNum" sz="quarter" idx="5"/>
          </p:nvPr>
        </p:nvSpPr>
        <p:spPr bwMode="auto">
          <a:xfrm>
            <a:off x="3885579"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1200">
                <a:latin typeface="Times New Roman" pitchFamily="18" charset="0"/>
              </a:defRPr>
            </a:lvl1pPr>
          </a:lstStyle>
          <a:p>
            <a:pPr>
              <a:defRPr/>
            </a:pPr>
            <a:fld id="{146204F0-6891-43ED-B78D-50F4FC9D77C1}" type="slidenum">
              <a:rPr lang="en-US"/>
              <a:pPr>
                <a:defRPr/>
              </a:pPr>
              <a:t>‹#›</a:t>
            </a:fld>
            <a:endParaRPr lang="en-US" dirty="0"/>
          </a:p>
        </p:txBody>
      </p:sp>
    </p:spTree>
    <p:extLst>
      <p:ext uri="{BB962C8B-B14F-4D97-AF65-F5344CB8AC3E}">
        <p14:creationId xmlns:p14="http://schemas.microsoft.com/office/powerpoint/2010/main" val="26354370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p>
            <a:fld id="{A9F23F9B-9C3E-4C18-A540-380A9FF92F56}" type="slidenum">
              <a:rPr lang="en-US" smtClean="0"/>
              <a:pPr/>
              <a:t>1</a:t>
            </a:fld>
            <a:endParaRPr lang="en-US" dirty="0"/>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13621467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11</a:t>
            </a:fld>
            <a:endParaRPr lang="en-US" dirty="0"/>
          </a:p>
        </p:txBody>
      </p:sp>
    </p:spTree>
    <p:extLst>
      <p:ext uri="{BB962C8B-B14F-4D97-AF65-F5344CB8AC3E}">
        <p14:creationId xmlns:p14="http://schemas.microsoft.com/office/powerpoint/2010/main" val="9282410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12</a:t>
            </a:fld>
            <a:endParaRPr lang="en-US" dirty="0"/>
          </a:p>
        </p:txBody>
      </p:sp>
    </p:spTree>
    <p:extLst>
      <p:ext uri="{BB962C8B-B14F-4D97-AF65-F5344CB8AC3E}">
        <p14:creationId xmlns:p14="http://schemas.microsoft.com/office/powerpoint/2010/main" val="32247039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Include all PRODUCTS/DELIVERABLES as specified in the original WU documentation</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14</a:t>
            </a:fld>
            <a:endParaRPr lang="en-US" dirty="0"/>
          </a:p>
        </p:txBody>
      </p:sp>
    </p:spTree>
    <p:extLst>
      <p:ext uri="{BB962C8B-B14F-4D97-AF65-F5344CB8AC3E}">
        <p14:creationId xmlns:p14="http://schemas.microsoft.com/office/powerpoint/2010/main" val="19073168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Include all PRODUCTS/DELIVERABLES as specified in the original WU documentation</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15</a:t>
            </a:fld>
            <a:endParaRPr lang="en-US" dirty="0"/>
          </a:p>
        </p:txBody>
      </p:sp>
    </p:spTree>
    <p:extLst>
      <p:ext uri="{BB962C8B-B14F-4D97-AF65-F5344CB8AC3E}">
        <p14:creationId xmlns:p14="http://schemas.microsoft.com/office/powerpoint/2010/main" val="18975657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16</a:t>
            </a:fld>
            <a:endParaRPr lang="en-US" dirty="0"/>
          </a:p>
        </p:txBody>
      </p:sp>
    </p:spTree>
    <p:extLst>
      <p:ext uri="{BB962C8B-B14F-4D97-AF65-F5344CB8AC3E}">
        <p14:creationId xmlns:p14="http://schemas.microsoft.com/office/powerpoint/2010/main" val="362542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21</a:t>
            </a:fld>
            <a:endParaRPr lang="en-US" dirty="0"/>
          </a:p>
        </p:txBody>
      </p:sp>
    </p:spTree>
    <p:extLst>
      <p:ext uri="{BB962C8B-B14F-4D97-AF65-F5344CB8AC3E}">
        <p14:creationId xmlns:p14="http://schemas.microsoft.com/office/powerpoint/2010/main" val="32925240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22</a:t>
            </a:fld>
            <a:endParaRPr lang="en-US" dirty="0"/>
          </a:p>
        </p:txBody>
      </p:sp>
    </p:spTree>
    <p:extLst>
      <p:ext uri="{BB962C8B-B14F-4D97-AF65-F5344CB8AC3E}">
        <p14:creationId xmlns:p14="http://schemas.microsoft.com/office/powerpoint/2010/main" val="36635724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23</a:t>
            </a:fld>
            <a:endParaRPr lang="en-US" dirty="0"/>
          </a:p>
        </p:txBody>
      </p:sp>
    </p:spTree>
    <p:extLst>
      <p:ext uri="{BB962C8B-B14F-4D97-AF65-F5344CB8AC3E}">
        <p14:creationId xmlns:p14="http://schemas.microsoft.com/office/powerpoint/2010/main" val="9790457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24</a:t>
            </a:fld>
            <a:endParaRPr lang="en-US" dirty="0"/>
          </a:p>
        </p:txBody>
      </p:sp>
    </p:spTree>
    <p:extLst>
      <p:ext uri="{BB962C8B-B14F-4D97-AF65-F5344CB8AC3E}">
        <p14:creationId xmlns:p14="http://schemas.microsoft.com/office/powerpoint/2010/main" val="28593053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25</a:t>
            </a:fld>
            <a:endParaRPr lang="en-US" dirty="0"/>
          </a:p>
        </p:txBody>
      </p:sp>
    </p:spTree>
    <p:extLst>
      <p:ext uri="{BB962C8B-B14F-4D97-AF65-F5344CB8AC3E}">
        <p14:creationId xmlns:p14="http://schemas.microsoft.com/office/powerpoint/2010/main" val="33693388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a:t>
            </a:fld>
            <a:endParaRPr lang="en-US" dirty="0"/>
          </a:p>
        </p:txBody>
      </p:sp>
    </p:spTree>
    <p:extLst>
      <p:ext uri="{BB962C8B-B14F-4D97-AF65-F5344CB8AC3E}">
        <p14:creationId xmlns:p14="http://schemas.microsoft.com/office/powerpoint/2010/main" val="37224216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26</a:t>
            </a:fld>
            <a:endParaRPr lang="en-US" dirty="0"/>
          </a:p>
        </p:txBody>
      </p:sp>
    </p:spTree>
    <p:extLst>
      <p:ext uri="{BB962C8B-B14F-4D97-AF65-F5344CB8AC3E}">
        <p14:creationId xmlns:p14="http://schemas.microsoft.com/office/powerpoint/2010/main" val="19202778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27</a:t>
            </a:fld>
            <a:endParaRPr lang="en-US" dirty="0"/>
          </a:p>
        </p:txBody>
      </p:sp>
    </p:spTree>
    <p:extLst>
      <p:ext uri="{BB962C8B-B14F-4D97-AF65-F5344CB8AC3E}">
        <p14:creationId xmlns:p14="http://schemas.microsoft.com/office/powerpoint/2010/main" val="41128841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28</a:t>
            </a:fld>
            <a:endParaRPr lang="en-US" dirty="0"/>
          </a:p>
        </p:txBody>
      </p:sp>
    </p:spTree>
    <p:extLst>
      <p:ext uri="{BB962C8B-B14F-4D97-AF65-F5344CB8AC3E}">
        <p14:creationId xmlns:p14="http://schemas.microsoft.com/office/powerpoint/2010/main" val="20537581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29</a:t>
            </a:fld>
            <a:endParaRPr lang="en-US" dirty="0"/>
          </a:p>
        </p:txBody>
      </p:sp>
    </p:spTree>
    <p:extLst>
      <p:ext uri="{BB962C8B-B14F-4D97-AF65-F5344CB8AC3E}">
        <p14:creationId xmlns:p14="http://schemas.microsoft.com/office/powerpoint/2010/main" val="2333321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31</a:t>
            </a:fld>
            <a:endParaRPr lang="en-US" dirty="0"/>
          </a:p>
        </p:txBody>
      </p:sp>
    </p:spTree>
    <p:extLst>
      <p:ext uri="{BB962C8B-B14F-4D97-AF65-F5344CB8AC3E}">
        <p14:creationId xmlns:p14="http://schemas.microsoft.com/office/powerpoint/2010/main" val="3680653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Funding for all FY’s funded</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36</a:t>
            </a:fld>
            <a:endParaRPr lang="en-US" dirty="0"/>
          </a:p>
        </p:txBody>
      </p:sp>
    </p:spTree>
    <p:extLst>
      <p:ext uri="{BB962C8B-B14F-4D97-AF65-F5344CB8AC3E}">
        <p14:creationId xmlns:p14="http://schemas.microsoft.com/office/powerpoint/2010/main" val="15732865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37</a:t>
            </a:fld>
            <a:endParaRPr lang="en-US" dirty="0"/>
          </a:p>
        </p:txBody>
      </p:sp>
    </p:spTree>
    <p:extLst>
      <p:ext uri="{BB962C8B-B14F-4D97-AF65-F5344CB8AC3E}">
        <p14:creationId xmlns:p14="http://schemas.microsoft.com/office/powerpoint/2010/main" val="8695129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3</a:t>
            </a:fld>
            <a:endParaRPr lang="en-US" dirty="0"/>
          </a:p>
        </p:txBody>
      </p:sp>
    </p:spTree>
    <p:extLst>
      <p:ext uri="{BB962C8B-B14F-4D97-AF65-F5344CB8AC3E}">
        <p14:creationId xmlns:p14="http://schemas.microsoft.com/office/powerpoint/2010/main" val="12373648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4</a:t>
            </a:fld>
            <a:endParaRPr lang="en-US" dirty="0"/>
          </a:p>
        </p:txBody>
      </p:sp>
    </p:spTree>
    <p:extLst>
      <p:ext uri="{BB962C8B-B14F-4D97-AF65-F5344CB8AC3E}">
        <p14:creationId xmlns:p14="http://schemas.microsoft.com/office/powerpoint/2010/main" val="6505673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5</a:t>
            </a:fld>
            <a:endParaRPr lang="en-US" dirty="0"/>
          </a:p>
        </p:txBody>
      </p:sp>
    </p:spTree>
    <p:extLst>
      <p:ext uri="{BB962C8B-B14F-4D97-AF65-F5344CB8AC3E}">
        <p14:creationId xmlns:p14="http://schemas.microsoft.com/office/powerpoint/2010/main" val="27601377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7</a:t>
            </a:fld>
            <a:endParaRPr lang="en-US" dirty="0"/>
          </a:p>
        </p:txBody>
      </p:sp>
    </p:spTree>
    <p:extLst>
      <p:ext uri="{BB962C8B-B14F-4D97-AF65-F5344CB8AC3E}">
        <p14:creationId xmlns:p14="http://schemas.microsoft.com/office/powerpoint/2010/main" val="27397902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8</a:t>
            </a:fld>
            <a:endParaRPr lang="en-US" dirty="0"/>
          </a:p>
        </p:txBody>
      </p:sp>
    </p:spTree>
    <p:extLst>
      <p:ext uri="{BB962C8B-B14F-4D97-AF65-F5344CB8AC3E}">
        <p14:creationId xmlns:p14="http://schemas.microsoft.com/office/powerpoint/2010/main" val="29330911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9</a:t>
            </a:fld>
            <a:endParaRPr lang="en-US" dirty="0"/>
          </a:p>
        </p:txBody>
      </p:sp>
    </p:spTree>
    <p:extLst>
      <p:ext uri="{BB962C8B-B14F-4D97-AF65-F5344CB8AC3E}">
        <p14:creationId xmlns:p14="http://schemas.microsoft.com/office/powerpoint/2010/main" val="15477876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10</a:t>
            </a:fld>
            <a:endParaRPr lang="en-US" dirty="0"/>
          </a:p>
        </p:txBody>
      </p:sp>
    </p:spTree>
    <p:extLst>
      <p:ext uri="{BB962C8B-B14F-4D97-AF65-F5344CB8AC3E}">
        <p14:creationId xmlns:p14="http://schemas.microsoft.com/office/powerpoint/2010/main" val="12036587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165100"/>
            <a:ext cx="1943100" cy="59309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165100"/>
            <a:ext cx="5676900" cy="59309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0" descr="castlogo"/>
          <p:cNvPicPr>
            <a:picLocks noChangeAspect="1" noChangeArrowheads="1"/>
          </p:cNvPicPr>
          <p:nvPr userDrawn="1"/>
        </p:nvPicPr>
        <p:blipFill>
          <a:blip r:embed="rId13" cstate="print"/>
          <a:srcRect/>
          <a:stretch>
            <a:fillRect/>
          </a:stretch>
        </p:blipFill>
        <p:spPr bwMode="auto">
          <a:xfrm>
            <a:off x="7772400" y="129382"/>
            <a:ext cx="1295400" cy="985837"/>
          </a:xfrm>
          <a:prstGeom prst="rect">
            <a:avLst/>
          </a:prstGeom>
          <a:noFill/>
          <a:ln w="9525">
            <a:noFill/>
            <a:miter lim="800000"/>
            <a:headEnd/>
            <a:tailEnd/>
          </a:ln>
        </p:spPr>
      </p:pic>
      <p:sp>
        <p:nvSpPr>
          <p:cNvPr id="2" name="Rectangle 2"/>
          <p:cNvSpPr>
            <a:spLocks noGrp="1" noChangeArrowheads="1"/>
          </p:cNvSpPr>
          <p:nvPr>
            <p:ph type="title"/>
          </p:nvPr>
        </p:nvSpPr>
        <p:spPr bwMode="auto">
          <a:xfrm>
            <a:off x="1676400" y="165100"/>
            <a:ext cx="5867400" cy="9144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dirty="0"/>
              <a:t> ____ __ ____  _____ _____ _____</a:t>
            </a:r>
          </a:p>
        </p:txBody>
      </p:sp>
      <p:sp>
        <p:nvSpPr>
          <p:cNvPr id="3" name="Title Placeholder 2"/>
          <p:cNvSpPr>
            <a:spLocks noGrp="1" noChangeArrowheads="1"/>
          </p:cNvSpPr>
          <p:nvPr>
            <p:ph type="title"/>
          </p:nvPr>
        </p:nvSpPr>
        <p:spPr bwMode="auto">
          <a:xfrm>
            <a:off x="1676400" y="165100"/>
            <a:ext cx="58674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8"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9" name="Rectangle 15"/>
          <p:cNvSpPr>
            <a:spLocks noChangeArrowheads="1"/>
          </p:cNvSpPr>
          <p:nvPr userDrawn="1"/>
        </p:nvSpPr>
        <p:spPr bwMode="auto">
          <a:xfrm>
            <a:off x="0" y="6629400"/>
            <a:ext cx="9144000" cy="228600"/>
          </a:xfrm>
          <a:prstGeom prst="rect">
            <a:avLst/>
          </a:prstGeom>
          <a:solidFill>
            <a:srgbClr val="7E8E83"/>
          </a:solidFill>
          <a:ln w="9525">
            <a:solidFill>
              <a:schemeClr val="tx1"/>
            </a:solidFill>
            <a:miter lim="800000"/>
            <a:headEnd/>
            <a:tailEnd/>
          </a:ln>
          <a:effectLst/>
        </p:spPr>
        <p:txBody>
          <a:bodyPr wrap="none" anchor="ctr"/>
          <a:lstStyle/>
          <a:p>
            <a:pPr>
              <a:defRPr/>
            </a:pPr>
            <a:endParaRPr lang="en-US" dirty="0"/>
          </a:p>
        </p:txBody>
      </p:sp>
      <p:sp>
        <p:nvSpPr>
          <p:cNvPr id="1040" name="Text Box 16"/>
          <p:cNvSpPr txBox="1">
            <a:spLocks noChangeArrowheads="1"/>
          </p:cNvSpPr>
          <p:nvPr/>
        </p:nvSpPr>
        <p:spPr bwMode="auto">
          <a:xfrm>
            <a:off x="26988" y="6629400"/>
            <a:ext cx="3933384" cy="276999"/>
          </a:xfrm>
          <a:prstGeom prst="rect">
            <a:avLst/>
          </a:prstGeom>
          <a:noFill/>
          <a:ln w="9525">
            <a:noFill/>
            <a:miter lim="800000"/>
            <a:headEnd/>
            <a:tailEnd/>
          </a:ln>
          <a:effectLst/>
        </p:spPr>
        <p:txBody>
          <a:bodyPr wrap="none">
            <a:spAutoFit/>
          </a:bodyPr>
          <a:lstStyle/>
          <a:p>
            <a:r>
              <a:rPr lang="en-US" sz="1200" b="1" dirty="0">
                <a:solidFill>
                  <a:schemeClr val="bg1"/>
                </a:solidFill>
              </a:rPr>
              <a:t>FY22</a:t>
            </a:r>
            <a:r>
              <a:rPr lang="en-US" sz="1200" b="1" baseline="0" dirty="0">
                <a:solidFill>
                  <a:schemeClr val="bg1"/>
                </a:solidFill>
              </a:rPr>
              <a:t> </a:t>
            </a:r>
            <a:r>
              <a:rPr lang="en-US" sz="1200" b="1" dirty="0">
                <a:solidFill>
                  <a:schemeClr val="bg1"/>
                </a:solidFill>
              </a:rPr>
              <a:t>EMRRP In-Progress Review Meeting/Webinar</a:t>
            </a:r>
            <a:endParaRPr lang="en-US" sz="2400" b="1" dirty="0">
              <a:solidFill>
                <a:schemeClr val="folHlink"/>
              </a:solidFill>
              <a:latin typeface="Times New Roman" pitchFamily="18" charset="0"/>
            </a:endParaRPr>
          </a:p>
        </p:txBody>
      </p:sp>
      <p:pic>
        <p:nvPicPr>
          <p:cNvPr id="4" name="Picture 3"/>
          <p:cNvPicPr>
            <a:picLocks noChangeAspect="1"/>
          </p:cNvPicPr>
          <p:nvPr userDrawn="1"/>
        </p:nvPicPr>
        <p:blipFill>
          <a:blip r:embed="rId14" cstate="screen">
            <a:extLst>
              <a:ext uri="{28A0092B-C50C-407E-A947-70E740481C1C}">
                <a14:useLocalDpi xmlns:a14="http://schemas.microsoft.com/office/drawing/2010/main"/>
              </a:ext>
            </a:extLst>
          </a:blip>
          <a:stretch>
            <a:fillRect/>
          </a:stretch>
        </p:blipFill>
        <p:spPr>
          <a:xfrm>
            <a:off x="152400" y="79375"/>
            <a:ext cx="1579697" cy="1085850"/>
          </a:xfrm>
          <a:prstGeom prst="rect">
            <a:avLst/>
          </a:prstGeom>
        </p:spPr>
      </p:pic>
      <p:pic>
        <p:nvPicPr>
          <p:cNvPr id="5" name="Picture 4"/>
          <p:cNvPicPr>
            <a:picLocks noChangeAspect="1"/>
          </p:cNvPicPr>
          <p:nvPr userDrawn="1"/>
        </p:nvPicPr>
        <p:blipFill>
          <a:blip r:embed="rId15"/>
          <a:stretch>
            <a:fillRect/>
          </a:stretch>
        </p:blipFill>
        <p:spPr>
          <a:xfrm>
            <a:off x="-5670" y="1260614"/>
            <a:ext cx="9149669" cy="187302"/>
          </a:xfrm>
          <a:prstGeom prst="rect">
            <a:avLst/>
          </a:prstGeom>
        </p:spPr>
      </p:pic>
    </p:spTree>
  </p:cSld>
  <p:clrMap bg1="lt1" tx1="dk1" bg2="lt2" tx2="dk2" accent1="accent1" accent2="accent2" accent3="accent3" accent4="accent4" accent5="accent5" accent6="accent6" hlink="hlink" folHlink="folHlink"/>
  <p:sldLayoutIdLst>
    <p:sldLayoutId id="2147483659" r:id="rId1"/>
    <p:sldLayoutId id="2147483658" r:id="rId2"/>
    <p:sldLayoutId id="2147483657" r:id="rId3"/>
    <p:sldLayoutId id="2147483656" r:id="rId4"/>
    <p:sldLayoutId id="2147483655" r:id="rId5"/>
    <p:sldLayoutId id="2147483654" r:id="rId6"/>
    <p:sldLayoutId id="2147483653" r:id="rId7"/>
    <p:sldLayoutId id="2147483652" r:id="rId8"/>
    <p:sldLayoutId id="2147483651" r:id="rId9"/>
    <p:sldLayoutId id="2147483650" r:id="rId10"/>
    <p:sldLayoutId id="2147483649" r:id="rId11"/>
  </p:sldLayoutIdLst>
  <p:txStyles>
    <p:titleStyle>
      <a:lvl1pPr algn="ctr" rtl="0" eaLnBrk="0" fontAlgn="base" hangingPunct="0">
        <a:spcBef>
          <a:spcPct val="0"/>
        </a:spcBef>
        <a:spcAft>
          <a:spcPct val="0"/>
        </a:spcAft>
        <a:defRPr sz="2800" b="1">
          <a:solidFill>
            <a:schemeClr val="tx2"/>
          </a:solidFill>
          <a:effectLst>
            <a:outerShdw blurRad="38100" dist="38100" dir="2700000" algn="tl">
              <a:srgbClr val="000000">
                <a:alpha val="43137"/>
              </a:srgbClr>
            </a:outerShdw>
          </a:effectLst>
          <a:latin typeface="Arial" pitchFamily="34" charset="0"/>
          <a:ea typeface="+mj-ea"/>
          <a:cs typeface="Arial" pitchFamily="34" charset="0"/>
        </a:defRPr>
      </a:lvl1pPr>
      <a:lvl2pPr algn="ctr" rtl="0" eaLnBrk="0" fontAlgn="base" hangingPunct="0">
        <a:spcBef>
          <a:spcPct val="0"/>
        </a:spcBef>
        <a:spcAft>
          <a:spcPct val="0"/>
        </a:spcAft>
        <a:defRPr sz="2800" b="1">
          <a:solidFill>
            <a:schemeClr val="tx2"/>
          </a:solidFill>
          <a:latin typeface="Arial" charset="0"/>
          <a:cs typeface="Arial" charset="0"/>
        </a:defRPr>
      </a:lvl2pPr>
      <a:lvl3pPr algn="ctr" rtl="0" eaLnBrk="0" fontAlgn="base" hangingPunct="0">
        <a:spcBef>
          <a:spcPct val="0"/>
        </a:spcBef>
        <a:spcAft>
          <a:spcPct val="0"/>
        </a:spcAft>
        <a:defRPr sz="2800" b="1">
          <a:solidFill>
            <a:schemeClr val="tx2"/>
          </a:solidFill>
          <a:latin typeface="Arial" charset="0"/>
          <a:cs typeface="Arial" charset="0"/>
        </a:defRPr>
      </a:lvl3pPr>
      <a:lvl4pPr algn="ctr" rtl="0" eaLnBrk="0" fontAlgn="base" hangingPunct="0">
        <a:spcBef>
          <a:spcPct val="0"/>
        </a:spcBef>
        <a:spcAft>
          <a:spcPct val="0"/>
        </a:spcAft>
        <a:defRPr sz="2800" b="1">
          <a:solidFill>
            <a:schemeClr val="tx2"/>
          </a:solidFill>
          <a:latin typeface="Arial" charset="0"/>
          <a:cs typeface="Arial" charset="0"/>
        </a:defRPr>
      </a:lvl4pPr>
      <a:lvl5pPr algn="ctr" rtl="0" eaLnBrk="0" fontAlgn="base" hangingPunct="0">
        <a:spcBef>
          <a:spcPct val="0"/>
        </a:spcBef>
        <a:spcAft>
          <a:spcPct val="0"/>
        </a:spcAft>
        <a:defRPr sz="2800" b="1">
          <a:solidFill>
            <a:schemeClr val="tx2"/>
          </a:solidFill>
          <a:latin typeface="Arial" charset="0"/>
          <a:cs typeface="Arial" charset="0"/>
        </a:defRPr>
      </a:lvl5pPr>
      <a:lvl6pPr marL="457200" algn="ctr" rtl="0" fontAlgn="base">
        <a:spcBef>
          <a:spcPct val="0"/>
        </a:spcBef>
        <a:spcAft>
          <a:spcPct val="0"/>
        </a:spcAft>
        <a:defRPr sz="2800" b="1">
          <a:solidFill>
            <a:schemeClr val="tx2"/>
          </a:solidFill>
          <a:latin typeface="Times New Roman" pitchFamily="18" charset="0"/>
        </a:defRPr>
      </a:lvl6pPr>
      <a:lvl7pPr marL="914400" algn="ctr" rtl="0" fontAlgn="base">
        <a:spcBef>
          <a:spcPct val="0"/>
        </a:spcBef>
        <a:spcAft>
          <a:spcPct val="0"/>
        </a:spcAft>
        <a:defRPr sz="2800" b="1">
          <a:solidFill>
            <a:schemeClr val="tx2"/>
          </a:solidFill>
          <a:latin typeface="Times New Roman" pitchFamily="18" charset="0"/>
        </a:defRPr>
      </a:lvl7pPr>
      <a:lvl8pPr marL="1371600" algn="ctr" rtl="0" fontAlgn="base">
        <a:spcBef>
          <a:spcPct val="0"/>
        </a:spcBef>
        <a:spcAft>
          <a:spcPct val="0"/>
        </a:spcAft>
        <a:defRPr sz="2800" b="1">
          <a:solidFill>
            <a:schemeClr val="tx2"/>
          </a:solidFill>
          <a:latin typeface="Times New Roman" pitchFamily="18" charset="0"/>
        </a:defRPr>
      </a:lvl8pPr>
      <a:lvl9pPr marL="1828800" algn="ctr" rtl="0" fontAlgn="base">
        <a:spcBef>
          <a:spcPct val="0"/>
        </a:spcBef>
        <a:spcAft>
          <a:spcPct val="0"/>
        </a:spcAft>
        <a:defRPr sz="2800" b="1">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1"/>
          </a:solidFill>
          <a:latin typeface="+mn-lt"/>
        </a:defRPr>
      </a:lvl2pPr>
      <a:lvl3pPr marL="1143000" indent="-228600" algn="l" rtl="0" eaLnBrk="0" fontAlgn="base" hangingPunct="0">
        <a:spcBef>
          <a:spcPct val="20000"/>
        </a:spcBef>
        <a:spcAft>
          <a:spcPct val="0"/>
        </a:spcAft>
        <a:buChar char="•"/>
        <a:defRPr>
          <a:solidFill>
            <a:schemeClr val="tx1"/>
          </a:solidFill>
          <a:latin typeface="+mn-lt"/>
        </a:defRPr>
      </a:lvl3pPr>
      <a:lvl4pPr marL="1600200" indent="-228600" algn="l" rtl="0" eaLnBrk="0" fontAlgn="base" hangingPunct="0">
        <a:spcBef>
          <a:spcPct val="20000"/>
        </a:spcBef>
        <a:spcAft>
          <a:spcPct val="0"/>
        </a:spcAft>
        <a:buChar char="–"/>
        <a:defRPr sz="1600">
          <a:solidFill>
            <a:schemeClr val="tx1"/>
          </a:solidFill>
          <a:latin typeface="+mn-lt"/>
        </a:defRPr>
      </a:lvl4pPr>
      <a:lvl5pPr marL="2057400" indent="-228600" algn="l" rtl="0" eaLnBrk="0" fontAlgn="base" hangingPunct="0">
        <a:spcBef>
          <a:spcPct val="20000"/>
        </a:spcBef>
        <a:spcAft>
          <a:spcPct val="0"/>
        </a:spcAft>
        <a:buChar char="»"/>
        <a:defRPr sz="1600">
          <a:solidFill>
            <a:schemeClr val="tx1"/>
          </a:solidFill>
          <a:latin typeface="+mn-lt"/>
        </a:defRPr>
      </a:lvl5pPr>
      <a:lvl6pPr marL="2514600" indent="-228600" algn="l" rtl="0" fontAlgn="base">
        <a:spcBef>
          <a:spcPct val="20000"/>
        </a:spcBef>
        <a:spcAft>
          <a:spcPct val="0"/>
        </a:spcAft>
        <a:buChar char="»"/>
        <a:defRPr sz="1600">
          <a:solidFill>
            <a:schemeClr val="tx1"/>
          </a:solidFill>
          <a:latin typeface="+mn-lt"/>
        </a:defRPr>
      </a:lvl6pPr>
      <a:lvl7pPr marL="2971800" indent="-228600" algn="l" rtl="0" fontAlgn="base">
        <a:spcBef>
          <a:spcPct val="20000"/>
        </a:spcBef>
        <a:spcAft>
          <a:spcPct val="0"/>
        </a:spcAft>
        <a:buChar char="»"/>
        <a:defRPr sz="1600">
          <a:solidFill>
            <a:schemeClr val="tx1"/>
          </a:solidFill>
          <a:latin typeface="+mn-lt"/>
        </a:defRPr>
      </a:lvl7pPr>
      <a:lvl8pPr marL="3429000" indent="-228600" algn="l" rtl="0" fontAlgn="base">
        <a:spcBef>
          <a:spcPct val="20000"/>
        </a:spcBef>
        <a:spcAft>
          <a:spcPct val="0"/>
        </a:spcAft>
        <a:buChar char="»"/>
        <a:defRPr sz="1600">
          <a:solidFill>
            <a:schemeClr val="tx1"/>
          </a:solidFill>
          <a:latin typeface="+mn-lt"/>
        </a:defRPr>
      </a:lvl8pPr>
      <a:lvl9pPr marL="3886200" indent="-228600" algn="l" rtl="0" fontAlgn="base">
        <a:spcBef>
          <a:spcPct val="20000"/>
        </a:spcBef>
        <a:spcAft>
          <a:spcPct val="0"/>
        </a:spcAft>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package" Target="../embeddings/Microsoft_Visio_Drawing.vsd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9.emf"/></Relationships>
</file>

<file path=ppt/slides/_rels/slide18.xml.rels><?xml version="1.0" encoding="UTF-8" standalone="yes"?>
<Relationships xmlns="http://schemas.openxmlformats.org/package/2006/relationships"><Relationship Id="rId8" Type="http://schemas.openxmlformats.org/officeDocument/2006/relationships/image" Target="../media/image12.emf"/><Relationship Id="rId3" Type="http://schemas.openxmlformats.org/officeDocument/2006/relationships/package" Target="../embeddings/Microsoft_Visio_Drawing1.vsdx"/><Relationship Id="rId7" Type="http://schemas.openxmlformats.org/officeDocument/2006/relationships/package" Target="../embeddings/Microsoft_Visio_Drawing3.vsdx"/><Relationship Id="rId12" Type="http://schemas.openxmlformats.org/officeDocument/2006/relationships/image" Target="../media/image14.emf"/><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11.emf"/><Relationship Id="rId11" Type="http://schemas.openxmlformats.org/officeDocument/2006/relationships/package" Target="../embeddings/Microsoft_Visio_Drawing5.vsdx"/><Relationship Id="rId5" Type="http://schemas.openxmlformats.org/officeDocument/2006/relationships/package" Target="../embeddings/Microsoft_Visio_Drawing2.vsdx"/><Relationship Id="rId10" Type="http://schemas.openxmlformats.org/officeDocument/2006/relationships/image" Target="../media/image13.emf"/><Relationship Id="rId4" Type="http://schemas.openxmlformats.org/officeDocument/2006/relationships/image" Target="../media/image10.emf"/><Relationship Id="rId9" Type="http://schemas.openxmlformats.org/officeDocument/2006/relationships/package" Target="../embeddings/Microsoft_Visio_Drawing4.vsdx"/></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github.com/EnvironmentalSystems/CE-QUAL-W2"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hyperlink" Target="http://www.ce.pdx.edu/w2/"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gi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4.png"/><Relationship Id="rId1" Type="http://schemas.openxmlformats.org/officeDocument/2006/relationships/slideLayout" Target="../slideLayouts/slideLayout2.xml"/><Relationship Id="rId4" Type="http://schemas.openxmlformats.org/officeDocument/2006/relationships/image" Target="../media/image35.gif"/></Relationships>
</file>

<file path=ppt/slides/_rels/slide35.xml.rels><?xml version="1.0" encoding="UTF-8" standalone="yes"?>
<Relationships xmlns="http://schemas.openxmlformats.org/package/2006/relationships"><Relationship Id="rId3" Type="http://schemas.openxmlformats.org/officeDocument/2006/relationships/package" Target="../embeddings/Microsoft_Visio_Drawing6.vsdx"/><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36.emf"/></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ext Box 29"/>
          <p:cNvSpPr txBox="1">
            <a:spLocks noChangeArrowheads="1"/>
          </p:cNvSpPr>
          <p:nvPr/>
        </p:nvSpPr>
        <p:spPr bwMode="auto">
          <a:xfrm>
            <a:off x="137337" y="1633420"/>
            <a:ext cx="4510863" cy="4862870"/>
          </a:xfrm>
          <a:prstGeom prst="rect">
            <a:avLst/>
          </a:prstGeom>
          <a:noFill/>
          <a:ln w="9525">
            <a:noFill/>
            <a:miter lim="800000"/>
            <a:headEnd/>
            <a:tailEnd/>
          </a:ln>
        </p:spPr>
        <p:txBody>
          <a:bodyPr wrap="square">
            <a:spAutoFit/>
          </a:bodyPr>
          <a:lstStyle/>
          <a:p>
            <a:pPr>
              <a:spcBef>
                <a:spcPct val="50000"/>
              </a:spcBef>
              <a:spcAft>
                <a:spcPts val="600"/>
              </a:spcAft>
            </a:pPr>
            <a:r>
              <a:rPr lang="en-US" sz="1600" b="1" dirty="0">
                <a:cs typeface="Arial" charset="0"/>
              </a:rPr>
              <a:t>PDT Lead: </a:t>
            </a:r>
            <a:r>
              <a:rPr lang="en-US" sz="1600" dirty="0">
                <a:cs typeface="Arial" charset="0"/>
              </a:rPr>
              <a:t>Todd Steissberg (ERDC)</a:t>
            </a:r>
            <a:endParaRPr lang="en-US" sz="1400" dirty="0">
              <a:cs typeface="Arial" charset="0"/>
            </a:endParaRPr>
          </a:p>
          <a:p>
            <a:pPr lvl="0">
              <a:spcAft>
                <a:spcPts val="600"/>
              </a:spcAft>
            </a:pPr>
            <a:r>
              <a:rPr lang="en-US" sz="1600" b="1" dirty="0">
                <a:cs typeface="Arial" charset="0"/>
              </a:rPr>
              <a:t>Product Development Team: </a:t>
            </a:r>
          </a:p>
          <a:p>
            <a:pPr marL="742950" lvl="1" indent="-285750">
              <a:spcAft>
                <a:spcPts val="600"/>
              </a:spcAft>
              <a:buFont typeface="Arial" panose="020B0604020202020204" pitchFamily="34" charset="0"/>
              <a:buChar char="•"/>
            </a:pPr>
            <a:r>
              <a:rPr lang="en-US" sz="1600" dirty="0"/>
              <a:t>Zhonglong Zhang (PSU)</a:t>
            </a:r>
          </a:p>
          <a:p>
            <a:pPr marL="742950" lvl="1" indent="-285750">
              <a:spcAft>
                <a:spcPts val="600"/>
              </a:spcAft>
              <a:buFont typeface="Arial" panose="020B0604020202020204" pitchFamily="34" charset="0"/>
              <a:buChar char="•"/>
            </a:pPr>
            <a:r>
              <a:rPr lang="en-US" sz="1600" dirty="0"/>
              <a:t>Scott Wells (PSU)</a:t>
            </a:r>
          </a:p>
          <a:p>
            <a:pPr marL="742950" lvl="1" indent="-285750">
              <a:spcAft>
                <a:spcPts val="600"/>
              </a:spcAft>
              <a:buFont typeface="Arial" panose="020B0604020202020204" pitchFamily="34" charset="0"/>
              <a:buChar char="•"/>
            </a:pPr>
            <a:r>
              <a:rPr lang="en-US" sz="1600" dirty="0"/>
              <a:t>John Kucharski (ERDC)</a:t>
            </a:r>
          </a:p>
          <a:p>
            <a:pPr marL="742950" lvl="1" indent="-285750">
              <a:spcAft>
                <a:spcPts val="600"/>
              </a:spcAft>
              <a:buFont typeface="Arial" panose="020B0604020202020204" pitchFamily="34" charset="0"/>
              <a:buChar char="•"/>
            </a:pPr>
            <a:r>
              <a:rPr lang="en-US" sz="1600" dirty="0"/>
              <a:t>Billy Johnson (ERDC)</a:t>
            </a:r>
          </a:p>
          <a:p>
            <a:pPr marL="742950" lvl="1" indent="-285750">
              <a:spcAft>
                <a:spcPts val="600"/>
              </a:spcAft>
              <a:buFont typeface="Arial" panose="020B0604020202020204" pitchFamily="34" charset="0"/>
              <a:buChar char="•"/>
            </a:pPr>
            <a:r>
              <a:rPr lang="en-US" sz="1600" dirty="0"/>
              <a:t>Barry Bunch (ERDC)</a:t>
            </a:r>
          </a:p>
          <a:p>
            <a:pPr marL="742950" lvl="1" indent="-285750">
              <a:spcAft>
                <a:spcPts val="600"/>
              </a:spcAft>
              <a:buFont typeface="Arial" panose="020B0604020202020204" pitchFamily="34" charset="0"/>
              <a:buChar char="•"/>
            </a:pPr>
            <a:r>
              <a:rPr lang="en-US" sz="1600" dirty="0"/>
              <a:t>Jodi Ryder (ERDC)</a:t>
            </a:r>
          </a:p>
          <a:p>
            <a:pPr lvl="0">
              <a:spcAft>
                <a:spcPts val="600"/>
              </a:spcAft>
            </a:pPr>
            <a:r>
              <a:rPr lang="en-US" sz="1600" b="1" dirty="0">
                <a:cs typeface="Arial" charset="0"/>
              </a:rPr>
              <a:t>Corps District Collaboration:</a:t>
            </a:r>
          </a:p>
          <a:p>
            <a:pPr marL="800100" lvl="1" indent="-342900">
              <a:spcAft>
                <a:spcPts val="600"/>
              </a:spcAft>
              <a:buFont typeface="Arial" panose="020B0604020202020204" pitchFamily="34" charset="0"/>
              <a:buChar char="•"/>
            </a:pPr>
            <a:r>
              <a:rPr lang="en-US" sz="1600" dirty="0"/>
              <a:t>Brian Zettle (Mobile District, CoP Lead)</a:t>
            </a:r>
          </a:p>
          <a:p>
            <a:pPr marL="800100" lvl="1" indent="-342900">
              <a:spcAft>
                <a:spcPts val="600"/>
              </a:spcAft>
              <a:buFont typeface="Arial" panose="020B0604020202020204" pitchFamily="34" charset="0"/>
              <a:buChar char="•"/>
            </a:pPr>
            <a:r>
              <a:rPr lang="en-US" sz="1600" dirty="0"/>
              <a:t>Kathryn Tackley (Portland District)</a:t>
            </a:r>
          </a:p>
          <a:p>
            <a:pPr marL="800100" lvl="1" indent="-342900">
              <a:spcAft>
                <a:spcPts val="600"/>
              </a:spcAft>
              <a:buFont typeface="Arial" panose="020B0604020202020204" pitchFamily="34" charset="0"/>
              <a:buChar char="•"/>
            </a:pPr>
            <a:r>
              <a:rPr lang="en-US" sz="1600" dirty="0"/>
              <a:t>Dan Turner (Northwest Division)</a:t>
            </a:r>
          </a:p>
          <a:p>
            <a:pPr marL="800100" lvl="1" indent="-342900">
              <a:spcAft>
                <a:spcPts val="600"/>
              </a:spcAft>
              <a:buFont typeface="Arial" panose="020B0604020202020204" pitchFamily="34" charset="0"/>
              <a:buChar char="•"/>
            </a:pPr>
            <a:r>
              <a:rPr lang="en-US" sz="1600" dirty="0"/>
              <a:t>Alexis Mills (Northwest Division)</a:t>
            </a:r>
          </a:p>
          <a:p>
            <a:pPr marL="800100" lvl="1" indent="-342900">
              <a:spcAft>
                <a:spcPts val="600"/>
              </a:spcAft>
              <a:buFont typeface="Arial" panose="020B0604020202020204" pitchFamily="34" charset="0"/>
              <a:buChar char="•"/>
            </a:pPr>
            <a:r>
              <a:rPr lang="en-US" sz="1600" dirty="0"/>
              <a:t>Laurel Hamilton (Omaha District)</a:t>
            </a:r>
          </a:p>
          <a:p>
            <a:pPr marL="800100" lvl="1" indent="-342900">
              <a:spcAft>
                <a:spcPts val="600"/>
              </a:spcAft>
              <a:buFont typeface="Arial" panose="020B0604020202020204" pitchFamily="34" charset="0"/>
              <a:buChar char="•"/>
            </a:pPr>
            <a:r>
              <a:rPr lang="en-US" sz="1600" dirty="0"/>
              <a:t>Jim Noren (St. Paul District)</a:t>
            </a:r>
          </a:p>
        </p:txBody>
      </p:sp>
      <p:sp>
        <p:nvSpPr>
          <p:cNvPr id="140318" name="Text Box 30"/>
          <p:cNvSpPr txBox="1">
            <a:spLocks noChangeArrowheads="1"/>
          </p:cNvSpPr>
          <p:nvPr/>
        </p:nvSpPr>
        <p:spPr bwMode="auto">
          <a:xfrm>
            <a:off x="1447800" y="168733"/>
            <a:ext cx="5867400" cy="914400"/>
          </a:xfrm>
          <a:prstGeom prst="rect">
            <a:avLst/>
          </a:prstGeom>
          <a:noFill/>
          <a:ln w="9525">
            <a:noFill/>
            <a:miter lim="800000"/>
            <a:headEnd/>
            <a:tailEnd/>
          </a:ln>
          <a:effectLst/>
        </p:spPr>
        <p:txBody>
          <a:bodyPr anchor="ctr"/>
          <a:lstStyle/>
          <a:p>
            <a:pPr algn="ctr">
              <a:spcBef>
                <a:spcPts val="0"/>
              </a:spcBef>
              <a:defRPr/>
            </a:pPr>
            <a:r>
              <a:rPr lang="en-US" sz="1800" b="1" dirty="0"/>
              <a:t>Development of New Capabilities and Enhancements to the USACE Two-Dimensional Reservoir Water Quality Model (CE-QUAL-W2)</a:t>
            </a:r>
            <a:r>
              <a:rPr lang="en-US" sz="2400" b="1" dirty="0"/>
              <a:t> </a:t>
            </a:r>
            <a:endParaRPr lang="en-US" sz="2400" b="1" dirty="0">
              <a:effectLst>
                <a:outerShdw blurRad="38100" dist="38100" dir="2700000" algn="tl">
                  <a:srgbClr val="C0C0C0"/>
                </a:outerShdw>
              </a:effectLst>
              <a:latin typeface="Arial" pitchFamily="34" charset="0"/>
              <a:cs typeface="Arial" pitchFamily="34" charset="0"/>
            </a:endParaRPr>
          </a:p>
        </p:txBody>
      </p:sp>
      <p:pic>
        <p:nvPicPr>
          <p:cNvPr id="4" name="Picture 3">
            <a:extLst>
              <a:ext uri="{FF2B5EF4-FFF2-40B4-BE49-F238E27FC236}">
                <a16:creationId xmlns:a16="http://schemas.microsoft.com/office/drawing/2014/main" id="{106608D3-8D47-AF41-8E7A-EEA5C58930B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35" r="-35"/>
          <a:stretch/>
        </p:blipFill>
        <p:spPr>
          <a:xfrm>
            <a:off x="4611872" y="1633420"/>
            <a:ext cx="4419600" cy="453970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5237" y="2057400"/>
            <a:ext cx="8232449" cy="4175433"/>
          </a:xfrm>
          <a:noFill/>
        </p:spPr>
        <p:txBody>
          <a:bodyPr/>
          <a:lstStyle/>
          <a:p>
            <a:r>
              <a:rPr lang="en-US" sz="2000" dirty="0">
                <a:latin typeface="Arial" panose="020B0604020202020204" pitchFamily="34" charset="0"/>
                <a:cs typeface="Arial" panose="020B0604020202020204" pitchFamily="34" charset="0"/>
              </a:rPr>
              <a:t>Enable W2 to incorporate water quality and other environmental objectives into reservoir releases calculations, while balancing these with flood control, hydropower, navigation, water supply, and navigation objectives</a:t>
            </a:r>
          </a:p>
          <a:p>
            <a:pPr lvl="1"/>
            <a:r>
              <a:rPr lang="en-US" dirty="0">
                <a:latin typeface="Arial" panose="020B0604020202020204" pitchFamily="34" charset="0"/>
                <a:cs typeface="Arial" panose="020B0604020202020204" pitchFamily="34" charset="0"/>
              </a:rPr>
              <a:t>Incorporate capability into W2 to examine dam flow control impacts on downstream water quality and determine how downstream temperature and water quality objectives will be met</a:t>
            </a:r>
          </a:p>
          <a:p>
            <a:pPr lvl="1"/>
            <a:r>
              <a:rPr lang="en-US" dirty="0">
                <a:latin typeface="Arial" panose="020B0604020202020204" pitchFamily="34" charset="0"/>
                <a:cs typeface="Arial" panose="020B0604020202020204" pitchFamily="34" charset="0"/>
              </a:rPr>
              <a:t>Create capabilities in W2 to examine impacts of dams and flow regulation on downstream temperature and water quality conditions while identifying how operations may be improved to maximize ecosystem benefits</a:t>
            </a:r>
            <a:endParaRPr lang="en-US" dirty="0"/>
          </a:p>
          <a:p>
            <a:pPr lvl="1"/>
            <a:endParaRPr lang="en-US" dirty="0">
              <a:latin typeface="Arial" panose="020B0604020202020204" pitchFamily="34" charset="0"/>
              <a:cs typeface="Arial" panose="020B0604020202020204" pitchFamily="34" charset="0"/>
            </a:endParaRPr>
          </a:p>
          <a:p>
            <a:pPr lvl="1"/>
            <a:endParaRPr lang="en-US" sz="1200" dirty="0">
              <a:latin typeface="Arial" panose="020B0604020202020204" pitchFamily="34" charset="0"/>
              <a:cs typeface="Arial" panose="020B0604020202020204" pitchFamily="34" charset="0"/>
            </a:endParaRPr>
          </a:p>
          <a:p>
            <a:pPr lvl="2">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lvl="2">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95300" y="1524000"/>
            <a:ext cx="8229600" cy="400110"/>
          </a:xfrm>
          <a:prstGeom prst="rect">
            <a:avLst/>
          </a:prstGeom>
          <a:noFill/>
        </p:spPr>
        <p:txBody>
          <a:bodyPr wrap="square" rtlCol="0">
            <a:spAutoFit/>
          </a:bodyPr>
          <a:lstStyle/>
          <a:p>
            <a:r>
              <a:rPr lang="en-US" b="1" i="1" dirty="0"/>
              <a:t>Task 4:</a:t>
            </a:r>
            <a:r>
              <a:rPr lang="en-US" i="1" dirty="0"/>
              <a:t> </a:t>
            </a:r>
            <a:r>
              <a:rPr lang="en-US" b="1" i="1" dirty="0"/>
              <a:t>Develop Reservoir Operations Capabilities </a:t>
            </a:r>
          </a:p>
        </p:txBody>
      </p:sp>
      <p:sp>
        <p:nvSpPr>
          <p:cNvPr id="3" name="Rectangle 2">
            <a:extLst>
              <a:ext uri="{FF2B5EF4-FFF2-40B4-BE49-F238E27FC236}">
                <a16:creationId xmlns:a16="http://schemas.microsoft.com/office/drawing/2014/main" id="{31125847-84A7-114A-9E89-CA2B72328FF6}"/>
              </a:ext>
            </a:extLst>
          </p:cNvPr>
          <p:cNvSpPr/>
          <p:nvPr/>
        </p:nvSpPr>
        <p:spPr>
          <a:xfrm>
            <a:off x="2286000" y="3075057"/>
            <a:ext cx="4572000" cy="400110"/>
          </a:xfrm>
          <a:prstGeom prst="rect">
            <a:avLst/>
          </a:prstGeom>
        </p:spPr>
        <p:txBody>
          <a:bodyPr>
            <a:spAutoFit/>
          </a:bodyPr>
          <a:lstStyle/>
          <a:p>
            <a:r>
              <a:rPr lang="en-US" dirty="0"/>
              <a:t> </a:t>
            </a:r>
          </a:p>
        </p:txBody>
      </p:sp>
      <p:sp>
        <p:nvSpPr>
          <p:cNvPr id="8" name="Title 1">
            <a:extLst>
              <a:ext uri="{FF2B5EF4-FFF2-40B4-BE49-F238E27FC236}">
                <a16:creationId xmlns:a16="http://schemas.microsoft.com/office/drawing/2014/main" id="{71D31412-7383-8A47-83D7-0DD13022278E}"/>
              </a:ext>
            </a:extLst>
          </p:cNvPr>
          <p:cNvSpPr>
            <a:spLocks noGrp="1"/>
          </p:cNvSpPr>
          <p:nvPr>
            <p:ph type="title"/>
          </p:nvPr>
        </p:nvSpPr>
        <p:spPr>
          <a:xfrm>
            <a:off x="1638300" y="228600"/>
            <a:ext cx="5867400" cy="914400"/>
          </a:xfrm>
        </p:spPr>
        <p:txBody>
          <a:bodyPr/>
          <a:lstStyle/>
          <a:p>
            <a:r>
              <a:rPr lang="en-US" dirty="0"/>
              <a:t>Approach</a:t>
            </a:r>
            <a:br>
              <a:rPr lang="en-US" dirty="0"/>
            </a:br>
            <a:endParaRPr lang="en-US" sz="1600" dirty="0">
              <a:solidFill>
                <a:srgbClr val="FF0000"/>
              </a:solidFill>
            </a:endParaRPr>
          </a:p>
        </p:txBody>
      </p:sp>
    </p:spTree>
    <p:extLst>
      <p:ext uri="{BB962C8B-B14F-4D97-AF65-F5344CB8AC3E}">
        <p14:creationId xmlns:p14="http://schemas.microsoft.com/office/powerpoint/2010/main" val="28017500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304800" y="2057400"/>
            <a:ext cx="8382000" cy="4268117"/>
          </a:xfrm>
          <a:noFill/>
        </p:spPr>
        <p:txBody>
          <a:bodyPr wrap="square">
            <a:spAutoFit/>
          </a:bodyPr>
          <a:lstStyle/>
          <a:p>
            <a:r>
              <a:rPr lang="en-US" sz="1800" dirty="0">
                <a:latin typeface="Arial" panose="020B0604020202020204" pitchFamily="34" charset="0"/>
                <a:cs typeface="Arial" panose="020B0604020202020204" pitchFamily="34" charset="0"/>
              </a:rPr>
              <a:t>Decouple water quality component from hydrodynamics in W2 in cases where the water quality state variable does not impact hydrodynamics, thereby increasing computational efficiency</a:t>
            </a:r>
          </a:p>
          <a:p>
            <a:pPr lvl="1"/>
            <a:r>
              <a:rPr lang="en-US" sz="1800" dirty="0">
                <a:latin typeface="Arial" panose="020B0604020202020204" pitchFamily="34" charset="0"/>
                <a:cs typeface="Arial" panose="020B0604020202020204" pitchFamily="34" charset="0"/>
              </a:rPr>
              <a:t>Run hydrodynamic simulations for a prescribed period, store output, and use data as input for multiple water quality simulations</a:t>
            </a:r>
          </a:p>
          <a:p>
            <a:pPr lvl="1"/>
            <a:r>
              <a:rPr lang="en-US" sz="1800" dirty="0">
                <a:latin typeface="Arial" panose="020B0604020202020204" pitchFamily="34" charset="0"/>
                <a:cs typeface="Arial" panose="020B0604020202020204" pitchFamily="34" charset="0"/>
              </a:rPr>
              <a:t>Implement a simultaneous equation solution of the water surface in all branches for the updated model, enhancing hydrodynamic stability of riverine segments</a:t>
            </a:r>
          </a:p>
          <a:p>
            <a:pPr lvl="1"/>
            <a:r>
              <a:rPr lang="en-US" sz="1800" dirty="0">
                <a:latin typeface="Arial" panose="020B0604020202020204" pitchFamily="34" charset="0"/>
                <a:cs typeface="Arial" panose="020B0604020202020204" pitchFamily="34" charset="0"/>
              </a:rPr>
              <a:t>Support increasing demand to include water quality operating objectives for water management by updating selective withdrawal algorithm to account for overlapping withdrawal zones for multiple outlets (versus simply adding them together)</a:t>
            </a:r>
          </a:p>
          <a:p>
            <a:pPr lvl="1"/>
            <a:r>
              <a:rPr lang="en-US" sz="1800" dirty="0">
                <a:latin typeface="Arial" panose="020B0604020202020204" pitchFamily="34" charset="0"/>
                <a:cs typeface="Arial" panose="020B0604020202020204" pitchFamily="34" charset="0"/>
              </a:rPr>
              <a:t>Evaluate using multi-core processing capability with numerical precision of simulations vs. fast code execution</a:t>
            </a: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6136"/>
            <a:ext cx="8534400" cy="707886"/>
          </a:xfrm>
          <a:prstGeom prst="rect">
            <a:avLst/>
          </a:prstGeom>
          <a:noFill/>
        </p:spPr>
        <p:txBody>
          <a:bodyPr wrap="square" rtlCol="0">
            <a:spAutoFit/>
          </a:bodyPr>
          <a:lstStyle/>
          <a:p>
            <a:r>
              <a:rPr lang="en-US" b="1" i="1" dirty="0"/>
              <a:t>Task 5: Upgrade Hydrodynamic &amp; Water Quality Computation Engine</a:t>
            </a:r>
          </a:p>
          <a:p>
            <a:endParaRPr lang="en-US" b="1" dirty="0"/>
          </a:p>
        </p:txBody>
      </p:sp>
      <p:sp>
        <p:nvSpPr>
          <p:cNvPr id="7" name="Title 1">
            <a:extLst>
              <a:ext uri="{FF2B5EF4-FFF2-40B4-BE49-F238E27FC236}">
                <a16:creationId xmlns:a16="http://schemas.microsoft.com/office/drawing/2014/main" id="{18CAE4EB-B2E7-8249-BEBD-4527250C380A}"/>
              </a:ext>
            </a:extLst>
          </p:cNvPr>
          <p:cNvSpPr>
            <a:spLocks noGrp="1"/>
          </p:cNvSpPr>
          <p:nvPr>
            <p:ph type="title"/>
          </p:nvPr>
        </p:nvSpPr>
        <p:spPr>
          <a:xfrm>
            <a:off x="1638300" y="228600"/>
            <a:ext cx="5867400" cy="914400"/>
          </a:xfrm>
        </p:spPr>
        <p:txBody>
          <a:bodyPr/>
          <a:lstStyle/>
          <a:p>
            <a:r>
              <a:rPr lang="en-US" dirty="0"/>
              <a:t>Approach</a:t>
            </a:r>
            <a:br>
              <a:rPr lang="en-US" dirty="0"/>
            </a:br>
            <a:endParaRPr lang="en-US" sz="1600" dirty="0">
              <a:solidFill>
                <a:srgbClr val="FF0000"/>
              </a:solidFill>
            </a:endParaRPr>
          </a:p>
        </p:txBody>
      </p:sp>
    </p:spTree>
    <p:extLst>
      <p:ext uri="{BB962C8B-B14F-4D97-AF65-F5344CB8AC3E}">
        <p14:creationId xmlns:p14="http://schemas.microsoft.com/office/powerpoint/2010/main" val="35870204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924110"/>
            <a:ext cx="8229600" cy="4186535"/>
          </a:xfrm>
          <a:noFill/>
        </p:spPr>
        <p:txBody>
          <a:bodyPr/>
          <a:lstStyle/>
          <a:p>
            <a:r>
              <a:rPr lang="en-US" sz="2000" dirty="0">
                <a:latin typeface="Arial" panose="020B0604020202020204" pitchFamily="34" charset="0"/>
                <a:cs typeface="Arial" panose="020B0604020202020204" pitchFamily="34" charset="0"/>
              </a:rPr>
              <a:t>Prepare and post final release version of </a:t>
            </a:r>
            <a:r>
              <a:rPr lang="en-US" sz="2000" b="1" dirty="0">
                <a:latin typeface="Arial" panose="020B0604020202020204" pitchFamily="34" charset="0"/>
                <a:cs typeface="Arial" panose="020B0604020202020204" pitchFamily="34" charset="0"/>
              </a:rPr>
              <a:t>CE-QUAL-W2 </a:t>
            </a:r>
            <a:r>
              <a:rPr lang="en-US" sz="2000" dirty="0">
                <a:latin typeface="Arial" panose="020B0604020202020204" pitchFamily="34" charset="0"/>
                <a:cs typeface="Arial" panose="020B0604020202020204" pitchFamily="34" charset="0"/>
              </a:rPr>
              <a:t>Version 5.0 to the ERDC website for release</a:t>
            </a:r>
          </a:p>
          <a:p>
            <a:pPr lvl="1"/>
            <a:r>
              <a:rPr lang="en-US" dirty="0">
                <a:latin typeface="Arial" panose="020B0604020202020204" pitchFamily="34" charset="0"/>
                <a:cs typeface="Arial" panose="020B0604020202020204" pitchFamily="34" charset="0"/>
              </a:rPr>
              <a:t>Conduct a case study demonstrating all capabilities included in the final release version of </a:t>
            </a:r>
            <a:r>
              <a:rPr lang="en-US" b="1" dirty="0">
                <a:latin typeface="Arial" panose="020B0604020202020204" pitchFamily="34" charset="0"/>
                <a:cs typeface="Arial" panose="020B0604020202020204" pitchFamily="34" charset="0"/>
              </a:rPr>
              <a:t>CE-QUAL-W2</a:t>
            </a:r>
            <a:r>
              <a:rPr lang="en-US" dirty="0">
                <a:latin typeface="Arial" panose="020B0604020202020204" pitchFamily="34" charset="0"/>
                <a:cs typeface="Arial" panose="020B0604020202020204" pitchFamily="34" charset="0"/>
              </a:rPr>
              <a:t> and document in a technical note</a:t>
            </a:r>
          </a:p>
          <a:p>
            <a:pPr lvl="1"/>
            <a:r>
              <a:rPr lang="en-US" dirty="0">
                <a:latin typeface="Arial" panose="020B0604020202020204" pitchFamily="34" charset="0"/>
                <a:cs typeface="Arial" panose="020B0604020202020204" pitchFamily="34" charset="0"/>
              </a:rPr>
              <a:t>Post updated </a:t>
            </a:r>
            <a:r>
              <a:rPr lang="en-US" b="1" dirty="0">
                <a:latin typeface="Arial" panose="020B0604020202020204" pitchFamily="34" charset="0"/>
                <a:cs typeface="Arial" panose="020B0604020202020204" pitchFamily="34" charset="0"/>
              </a:rPr>
              <a:t>CE-QUAL-W2</a:t>
            </a:r>
            <a:r>
              <a:rPr lang="en-US" dirty="0">
                <a:latin typeface="Arial" panose="020B0604020202020204" pitchFamily="34" charset="0"/>
                <a:cs typeface="Arial" panose="020B0604020202020204" pitchFamily="34" charset="0"/>
              </a:rPr>
              <a:t> Technical Reference Manual and User’s Manual to ERDC’s web site</a:t>
            </a:r>
          </a:p>
          <a:p>
            <a:pPr lvl="1"/>
            <a:r>
              <a:rPr lang="en-US" dirty="0">
                <a:latin typeface="Arial" panose="020B0604020202020204" pitchFamily="34" charset="0"/>
                <a:cs typeface="Arial" panose="020B0604020202020204" pitchFamily="34" charset="0"/>
              </a:rPr>
              <a:t>Prepare a final webinar using the case study and present to USACE District and Division staff, including water quality modelers and managers</a:t>
            </a:r>
          </a:p>
          <a:p>
            <a:pPr lvl="1"/>
            <a:endParaRPr lang="en-US" sz="1800" dirty="0">
              <a:latin typeface="Arial" panose="020B0604020202020204" pitchFamily="34" charset="0"/>
              <a:cs typeface="Arial" panose="020B0604020202020204" pitchFamily="34" charset="0"/>
            </a:endParaRPr>
          </a:p>
          <a:p>
            <a:pPr lvl="1"/>
            <a:endParaRPr lang="en-US" sz="18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4000"/>
            <a:ext cx="8229600" cy="400110"/>
          </a:xfrm>
          <a:prstGeom prst="rect">
            <a:avLst/>
          </a:prstGeom>
          <a:noFill/>
        </p:spPr>
        <p:txBody>
          <a:bodyPr wrap="square" rtlCol="0">
            <a:spAutoFit/>
          </a:bodyPr>
          <a:lstStyle/>
          <a:p>
            <a:r>
              <a:rPr lang="en-US" b="1" i="1" dirty="0"/>
              <a:t>Task 6- CE-QUAL-W2 v5.0 final version with documentation </a:t>
            </a:r>
          </a:p>
        </p:txBody>
      </p:sp>
      <p:sp>
        <p:nvSpPr>
          <p:cNvPr id="7" name="Title 1">
            <a:extLst>
              <a:ext uri="{FF2B5EF4-FFF2-40B4-BE49-F238E27FC236}">
                <a16:creationId xmlns:a16="http://schemas.microsoft.com/office/drawing/2014/main" id="{DCE5CC5C-6E6D-454A-95CA-9F2EA5CAB5F5}"/>
              </a:ext>
            </a:extLst>
          </p:cNvPr>
          <p:cNvSpPr>
            <a:spLocks noGrp="1"/>
          </p:cNvSpPr>
          <p:nvPr>
            <p:ph type="title"/>
          </p:nvPr>
        </p:nvSpPr>
        <p:spPr>
          <a:xfrm>
            <a:off x="1638300" y="228600"/>
            <a:ext cx="5867400" cy="914400"/>
          </a:xfrm>
        </p:spPr>
        <p:txBody>
          <a:bodyPr/>
          <a:lstStyle/>
          <a:p>
            <a:r>
              <a:rPr lang="en-US" dirty="0"/>
              <a:t>Approach</a:t>
            </a:r>
            <a:br>
              <a:rPr lang="en-US" dirty="0"/>
            </a:br>
            <a:endParaRPr lang="en-US" sz="1600" dirty="0">
              <a:solidFill>
                <a:srgbClr val="FF0000"/>
              </a:solidFill>
            </a:endParaRPr>
          </a:p>
        </p:txBody>
      </p:sp>
    </p:spTree>
    <p:extLst>
      <p:ext uri="{BB962C8B-B14F-4D97-AF65-F5344CB8AC3E}">
        <p14:creationId xmlns:p14="http://schemas.microsoft.com/office/powerpoint/2010/main" val="11606379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Field Engagement</a:t>
            </a:r>
          </a:p>
        </p:txBody>
      </p:sp>
      <p:sp>
        <p:nvSpPr>
          <p:cNvPr id="3" name="Content Placeholder 2"/>
          <p:cNvSpPr>
            <a:spLocks noGrp="1"/>
          </p:cNvSpPr>
          <p:nvPr>
            <p:ph idx="1"/>
          </p:nvPr>
        </p:nvSpPr>
        <p:spPr>
          <a:xfrm>
            <a:off x="495300" y="1676400"/>
            <a:ext cx="8229600" cy="4800600"/>
          </a:xfrm>
        </p:spPr>
        <p:txBody>
          <a:bodyPr>
            <a:normAutofit/>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sz="2000" dirty="0">
                <a:latin typeface="Arial" panose="020B0604020202020204" pitchFamily="34" charset="0"/>
                <a:cs typeface="Arial" panose="020B0604020202020204" pitchFamily="34" charset="0"/>
              </a:rPr>
              <a:t>Project</a:t>
            </a:r>
            <a:r>
              <a:rPr lang="en-US" b="1" i="1" kern="1200" dirty="0">
                <a:solidFill>
                  <a:sysClr val="windowText" lastClr="000000"/>
                </a:solidFill>
                <a:latin typeface="Arial" pitchFamily="34" charset="0"/>
                <a:cs typeface="Arial" pitchFamily="34" charset="0"/>
              </a:rPr>
              <a:t> </a:t>
            </a:r>
            <a:r>
              <a:rPr lang="en-US" sz="2000" dirty="0">
                <a:latin typeface="Arial" panose="020B0604020202020204" pitchFamily="34" charset="0"/>
                <a:cs typeface="Arial" panose="020B0604020202020204" pitchFamily="34" charset="0"/>
              </a:rPr>
              <a:t>Planning</a:t>
            </a:r>
          </a:p>
          <a:p>
            <a:pPr lvl="1">
              <a:lnSpc>
                <a:spcPct val="90000"/>
              </a:lnSpc>
              <a:buFont typeface="Arial" panose="020B0604020202020204" pitchFamily="34" charset="0"/>
              <a:buChar char="–"/>
              <a:defRPr/>
            </a:pPr>
            <a:r>
              <a:rPr lang="en-US" dirty="0">
                <a:latin typeface="Arial" panose="020B0604020202020204" pitchFamily="34" charset="0"/>
                <a:cs typeface="Arial" panose="020B0604020202020204" pitchFamily="34" charset="0"/>
              </a:rPr>
              <a:t>Team meetings &amp; conference calls</a:t>
            </a:r>
          </a:p>
          <a:p>
            <a:pPr lvl="1">
              <a:lnSpc>
                <a:spcPct val="90000"/>
              </a:lnSpc>
              <a:buFont typeface="Arial" panose="020B0604020202020204" pitchFamily="34" charset="0"/>
              <a:buChar char="–"/>
              <a:defRPr/>
            </a:pPr>
            <a:r>
              <a:rPr lang="en-US" dirty="0">
                <a:latin typeface="Arial" panose="020B0604020202020204" pitchFamily="34" charset="0"/>
                <a:cs typeface="Arial" panose="020B0604020202020204" pitchFamily="34" charset="0"/>
              </a:rPr>
              <a:t>Periodic project updates to PDT, ERARG members, and field personnel by phone, web meeting, and email</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sz="2000" dirty="0">
                <a:latin typeface="Arial" panose="020B0604020202020204" pitchFamily="34" charset="0"/>
                <a:cs typeface="Arial" panose="020B0604020202020204" pitchFamily="34" charset="0"/>
              </a:rPr>
              <a:t>Reporting</a:t>
            </a:r>
            <a:r>
              <a:rPr lang="en-US" kern="1200" dirty="0">
                <a:solidFill>
                  <a:sysClr val="windowText" lastClr="000000"/>
                </a:solidFill>
                <a:latin typeface="Arial" pitchFamily="34" charset="0"/>
                <a:cs typeface="Arial" pitchFamily="34" charset="0"/>
              </a:rPr>
              <a:t>  </a:t>
            </a:r>
          </a:p>
          <a:p>
            <a:pPr lvl="1">
              <a:lnSpc>
                <a:spcPct val="90000"/>
              </a:lnSpc>
              <a:buFont typeface="Arial" panose="020B0604020202020204" pitchFamily="34" charset="0"/>
              <a:buChar char="–"/>
              <a:defRPr/>
            </a:pPr>
            <a:r>
              <a:rPr lang="en-US" dirty="0">
                <a:latin typeface="Arial" panose="020B0604020202020204" pitchFamily="34" charset="0"/>
                <a:cs typeface="Arial" panose="020B0604020202020204" pitchFamily="34" charset="0"/>
              </a:rPr>
              <a:t>Provided quarterly updates to the USACE Water Quality Committee</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sz="2000" dirty="0">
                <a:latin typeface="Arial" panose="020B0604020202020204" pitchFamily="34" charset="0"/>
                <a:cs typeface="Arial" panose="020B0604020202020204" pitchFamily="34" charset="0"/>
              </a:rPr>
              <a:t>Field</a:t>
            </a:r>
            <a:r>
              <a:rPr lang="en-US" b="1" i="1" kern="1200" dirty="0">
                <a:solidFill>
                  <a:sysClr val="windowText" lastClr="000000"/>
                </a:solidFill>
                <a:latin typeface="Arial" pitchFamily="34" charset="0"/>
                <a:cs typeface="Arial" pitchFamily="34" charset="0"/>
              </a:rPr>
              <a:t> </a:t>
            </a:r>
            <a:r>
              <a:rPr lang="en-US" sz="2000" dirty="0">
                <a:latin typeface="Arial" panose="020B0604020202020204" pitchFamily="34" charset="0"/>
                <a:cs typeface="Arial" panose="020B0604020202020204" pitchFamily="34" charset="0"/>
              </a:rPr>
              <a:t>Work</a:t>
            </a:r>
            <a:r>
              <a:rPr lang="en-US" b="1" i="1" kern="1200" dirty="0">
                <a:solidFill>
                  <a:sysClr val="windowText" lastClr="000000"/>
                </a:solidFill>
                <a:latin typeface="Arial" pitchFamily="34" charset="0"/>
                <a:cs typeface="Arial" pitchFamily="34" charset="0"/>
              </a:rPr>
              <a:t> </a:t>
            </a:r>
            <a:r>
              <a:rPr lang="en-US" sz="2000" dirty="0">
                <a:latin typeface="Arial" panose="020B0604020202020204" pitchFamily="34" charset="0"/>
                <a:cs typeface="Arial" panose="020B0604020202020204" pitchFamily="34" charset="0"/>
              </a:rPr>
              <a:t>Coordination</a:t>
            </a:r>
          </a:p>
          <a:p>
            <a:pPr lvl="1">
              <a:lnSpc>
                <a:spcPct val="90000"/>
              </a:lnSpc>
              <a:buFont typeface="Arial" panose="020B0604020202020204" pitchFamily="34" charset="0"/>
              <a:buChar char="–"/>
              <a:defRPr/>
            </a:pPr>
            <a:r>
              <a:rPr lang="en-US" dirty="0">
                <a:latin typeface="Arial" panose="020B0604020202020204" pitchFamily="34" charset="0"/>
                <a:cs typeface="Arial" panose="020B0604020202020204" pitchFamily="34" charset="0"/>
              </a:rPr>
              <a:t>Coordination with NWD (Kathryn Tackley, Dan Turner, Alexis Mills, and Norm Buccola)</a:t>
            </a:r>
          </a:p>
        </p:txBody>
      </p:sp>
    </p:spTree>
    <p:extLst>
      <p:ext uri="{BB962C8B-B14F-4D97-AF65-F5344CB8AC3E}">
        <p14:creationId xmlns:p14="http://schemas.microsoft.com/office/powerpoint/2010/main" val="9115840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Scheduled Products</a:t>
            </a:r>
            <a:r>
              <a:rPr lang="en-US" baseline="30000" dirty="0"/>
              <a:t>1</a:t>
            </a:r>
            <a:br>
              <a:rPr lang="en-US" dirty="0"/>
            </a:br>
            <a:endParaRPr lang="en-US" sz="1600" dirty="0">
              <a:solidFill>
                <a:srgbClr val="FF0000"/>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16043859"/>
              </p:ext>
            </p:extLst>
          </p:nvPr>
        </p:nvGraphicFramePr>
        <p:xfrm>
          <a:off x="304800" y="1524000"/>
          <a:ext cx="8458200" cy="3952240"/>
        </p:xfrm>
        <a:graphic>
          <a:graphicData uri="http://schemas.openxmlformats.org/drawingml/2006/table">
            <a:tbl>
              <a:tblPr firstRow="1" bandRow="1">
                <a:tableStyleId>{5C22544A-7EE6-4342-B048-85BDC9FD1C3A}</a:tableStyleId>
              </a:tblPr>
              <a:tblGrid>
                <a:gridCol w="4038600">
                  <a:extLst>
                    <a:ext uri="{9D8B030D-6E8A-4147-A177-3AD203B41FA5}">
                      <a16:colId xmlns:a16="http://schemas.microsoft.com/office/drawing/2014/main" val="20000"/>
                    </a:ext>
                  </a:extLst>
                </a:gridCol>
                <a:gridCol w="1346484">
                  <a:extLst>
                    <a:ext uri="{9D8B030D-6E8A-4147-A177-3AD203B41FA5}">
                      <a16:colId xmlns:a16="http://schemas.microsoft.com/office/drawing/2014/main" val="20001"/>
                    </a:ext>
                  </a:extLst>
                </a:gridCol>
                <a:gridCol w="1592111">
                  <a:extLst>
                    <a:ext uri="{9D8B030D-6E8A-4147-A177-3AD203B41FA5}">
                      <a16:colId xmlns:a16="http://schemas.microsoft.com/office/drawing/2014/main" val="20002"/>
                    </a:ext>
                  </a:extLst>
                </a:gridCol>
                <a:gridCol w="1481005">
                  <a:extLst>
                    <a:ext uri="{9D8B030D-6E8A-4147-A177-3AD203B41FA5}">
                      <a16:colId xmlns:a16="http://schemas.microsoft.com/office/drawing/2014/main" val="20003"/>
                    </a:ext>
                  </a:extLst>
                </a:gridCol>
              </a:tblGrid>
              <a:tr h="370840">
                <a:tc gridSpan="4">
                  <a:txBody>
                    <a:bodyPr/>
                    <a:lstStyle/>
                    <a:p>
                      <a:r>
                        <a:rPr lang="en-US" dirty="0">
                          <a:latin typeface="Arial" panose="020B0604020202020204" pitchFamily="34" charset="0"/>
                          <a:cs typeface="Arial" panose="020B0604020202020204" pitchFamily="34" charset="0"/>
                        </a:rPr>
                        <a:t>Scheduled Products</a:t>
                      </a:r>
                      <a:r>
                        <a:rPr lang="en-US" baseline="0" dirty="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a:txBody>
                  <a:tcPr>
                    <a:solidFill>
                      <a:schemeClr val="accent2">
                        <a:lumMod val="40000"/>
                        <a:lumOff val="60000"/>
                      </a:schemeClr>
                    </a:solidFill>
                  </a:tcPr>
                </a:tc>
                <a:tc hMerge="1">
                  <a:txBody>
                    <a:bodyPr/>
                    <a:lstStyle/>
                    <a:p>
                      <a:endParaRPr lang="en-US" dirty="0"/>
                    </a:p>
                  </a:txBody>
                  <a:tcPr/>
                </a:tc>
                <a:tc hMerge="1">
                  <a:txBody>
                    <a:bodyPr/>
                    <a:lstStyle/>
                    <a:p>
                      <a:endParaRPr lang="en-US" dirty="0"/>
                    </a:p>
                  </a:txBody>
                  <a:tcPr/>
                </a:tc>
                <a:tc hMerge="1">
                  <a:txBody>
                    <a:bodyPr/>
                    <a:lstStyle/>
                    <a:p>
                      <a:endParaRPr 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70840">
                <a:tc rowSpan="2">
                  <a:txBody>
                    <a:bodyPr/>
                    <a:lstStyle/>
                    <a:p>
                      <a:pPr algn="ctr"/>
                      <a:r>
                        <a:rPr lang="en-US" b="1" i="1" dirty="0">
                          <a:latin typeface="Arial" panose="020B0604020202020204" pitchFamily="34" charset="0"/>
                          <a:cs typeface="Arial" panose="020B0604020202020204" pitchFamily="34" charset="0"/>
                        </a:rPr>
                        <a:t>Description</a:t>
                      </a:r>
                    </a:p>
                  </a:txBody>
                  <a:tcPr>
                    <a:solidFill>
                      <a:schemeClr val="accent2">
                        <a:lumMod val="20000"/>
                        <a:lumOff val="80000"/>
                      </a:schemeClr>
                    </a:solidFill>
                  </a:tcPr>
                </a:tc>
                <a:tc>
                  <a:txBody>
                    <a:bodyPr/>
                    <a:lstStyle/>
                    <a:p>
                      <a:pPr algn="ctr"/>
                      <a:r>
                        <a:rPr lang="en-US" b="1" i="1" dirty="0">
                          <a:latin typeface="Arial" panose="020B0604020202020204" pitchFamily="34" charset="0"/>
                          <a:cs typeface="Arial" panose="020B0604020202020204" pitchFamily="34" charset="0"/>
                        </a:rPr>
                        <a:t>Scheduled</a:t>
                      </a:r>
                    </a:p>
                    <a:p>
                      <a:pPr algn="ctr"/>
                      <a:r>
                        <a:rPr lang="en-US" b="1" i="1" dirty="0">
                          <a:latin typeface="Arial" panose="020B0604020202020204" pitchFamily="34" charset="0"/>
                          <a:cs typeface="Arial" panose="020B0604020202020204" pitchFamily="34" charset="0"/>
                        </a:rPr>
                        <a:t> Due</a:t>
                      </a:r>
                    </a:p>
                    <a:p>
                      <a:pPr algn="ctr"/>
                      <a:r>
                        <a:rPr lang="en-US" b="1" i="1"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tc>
                  <a:txBody>
                    <a:bodyPr/>
                    <a:lstStyle/>
                    <a:p>
                      <a:pPr algn="ctr"/>
                      <a:r>
                        <a:rPr lang="en-US" b="1" i="1" dirty="0">
                          <a:latin typeface="Arial" panose="020B0604020202020204" pitchFamily="34" charset="0"/>
                          <a:cs typeface="Arial" panose="020B0604020202020204" pitchFamily="34" charset="0"/>
                        </a:rPr>
                        <a:t>Current </a:t>
                      </a:r>
                    </a:p>
                    <a:p>
                      <a:pPr algn="ctr"/>
                      <a:r>
                        <a:rPr lang="en-US" b="1" i="1" dirty="0">
                          <a:latin typeface="Arial" panose="020B0604020202020204" pitchFamily="34" charset="0"/>
                          <a:cs typeface="Arial" panose="020B0604020202020204" pitchFamily="34" charset="0"/>
                        </a:rPr>
                        <a:t>Percent </a:t>
                      </a:r>
                    </a:p>
                    <a:p>
                      <a:pPr algn="ctr"/>
                      <a:r>
                        <a:rPr lang="en-US" b="1" i="1" dirty="0">
                          <a:latin typeface="Arial" panose="020B0604020202020204" pitchFamily="34" charset="0"/>
                          <a:cs typeface="Arial" panose="020B0604020202020204" pitchFamily="34" charset="0"/>
                        </a:rPr>
                        <a:t>Complete</a:t>
                      </a:r>
                    </a:p>
                  </a:txBody>
                  <a:tcPr>
                    <a:solidFill>
                      <a:schemeClr val="accent2">
                        <a:lumMod val="20000"/>
                        <a:lumOff val="80000"/>
                      </a:schemeClr>
                    </a:solidFill>
                  </a:tcPr>
                </a:tc>
                <a:tc>
                  <a:txBody>
                    <a:bodyPr/>
                    <a:lstStyle/>
                    <a:p>
                      <a:pPr algn="ctr"/>
                      <a:r>
                        <a:rPr lang="en-US" b="1" i="1" dirty="0">
                          <a:latin typeface="Arial" panose="020B0604020202020204" pitchFamily="34" charset="0"/>
                          <a:cs typeface="Arial" panose="020B0604020202020204" pitchFamily="34" charset="0"/>
                        </a:rPr>
                        <a:t>Projected Completion</a:t>
                      </a:r>
                    </a:p>
                    <a:p>
                      <a:pPr algn="ctr"/>
                      <a:r>
                        <a:rPr lang="en-US" b="1" i="1"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extLst>
                  <a:ext uri="{0D108BD9-81ED-4DB2-BD59-A6C34878D82A}">
                    <a16:rowId xmlns:a16="http://schemas.microsoft.com/office/drawing/2014/main" val="10001"/>
                  </a:ext>
                </a:extLst>
              </a:tr>
              <a:tr h="370840">
                <a:tc vMerge="1">
                  <a:txBody>
                    <a:bodyPr/>
                    <a:lstStyle/>
                    <a:p>
                      <a:pPr algn="ctr"/>
                      <a:endParaRPr lang="en-US" dirty="0">
                        <a:latin typeface="Arial" panose="020B0604020202020204" pitchFamily="34" charset="0"/>
                        <a:cs typeface="Arial" panose="020B0604020202020204" pitchFamily="34" charset="0"/>
                      </a:endParaRPr>
                    </a:p>
                  </a:txBody>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extLst>
                  <a:ext uri="{0D108BD9-81ED-4DB2-BD59-A6C34878D82A}">
                    <a16:rowId xmlns:a16="http://schemas.microsoft.com/office/drawing/2014/main" val="10002"/>
                  </a:ext>
                </a:extLst>
              </a:tr>
              <a:tr h="370840">
                <a:tc>
                  <a:txBody>
                    <a:bodyPr/>
                    <a:lstStyle/>
                    <a:p>
                      <a:r>
                        <a:rPr lang="en-US" dirty="0">
                          <a:latin typeface="Arial" panose="020B0604020202020204" pitchFamily="34" charset="0"/>
                          <a:cs typeface="Arial" panose="020B0604020202020204" pitchFamily="34" charset="0"/>
                        </a:rPr>
                        <a:t>1. </a:t>
                      </a:r>
                      <a:r>
                        <a:rPr lang="en-US" b="1" dirty="0">
                          <a:latin typeface="Arial" panose="020B0604020202020204" pitchFamily="34" charset="0"/>
                          <a:cs typeface="Arial" panose="020B0604020202020204" pitchFamily="34" charset="0"/>
                        </a:rPr>
                        <a:t>CE-QUAL-W2</a:t>
                      </a:r>
                      <a:r>
                        <a:rPr lang="en-US" dirty="0">
                          <a:latin typeface="Arial" panose="020B0604020202020204" pitchFamily="34" charset="0"/>
                          <a:cs typeface="Arial" panose="020B0604020202020204" pitchFamily="34" charset="0"/>
                        </a:rPr>
                        <a:t> Version 4.5</a:t>
                      </a:r>
                    </a:p>
                  </a:txBody>
                  <a:tcPr>
                    <a:noFill/>
                  </a:tcPr>
                </a:tc>
                <a:tc>
                  <a:txBody>
                    <a:bodyPr/>
                    <a:lstStyle/>
                    <a:p>
                      <a:pPr algn="ctr"/>
                      <a:r>
                        <a:rPr lang="en-US" dirty="0">
                          <a:latin typeface="Arial" panose="020B0604020202020204" pitchFamily="34" charset="0"/>
                          <a:cs typeface="Arial" panose="020B0604020202020204" pitchFamily="34" charset="0"/>
                        </a:rPr>
                        <a:t>Q2/FY21</a:t>
                      </a:r>
                    </a:p>
                  </a:txBody>
                  <a:tcPr>
                    <a:noFill/>
                  </a:tcPr>
                </a:tc>
                <a:tc>
                  <a:txBody>
                    <a:bodyPr/>
                    <a:lstStyle/>
                    <a:p>
                      <a:pPr algn="ctr"/>
                      <a:r>
                        <a:rPr lang="en-US" dirty="0">
                          <a:latin typeface="Arial" panose="020B0604020202020204" pitchFamily="34" charset="0"/>
                          <a:cs typeface="Arial" panose="020B0604020202020204" pitchFamily="34" charset="0"/>
                        </a:rPr>
                        <a:t>100</a:t>
                      </a:r>
                    </a:p>
                  </a:txBody>
                  <a:tcPr>
                    <a:noFill/>
                  </a:tcPr>
                </a:tc>
                <a:tc>
                  <a:txBody>
                    <a:bodyPr/>
                    <a:lstStyle/>
                    <a:p>
                      <a:pPr algn="ctr"/>
                      <a:r>
                        <a:rPr lang="en-US" dirty="0">
                          <a:latin typeface="Arial" panose="020B0604020202020204" pitchFamily="34" charset="0"/>
                          <a:cs typeface="Arial" panose="020B0604020202020204" pitchFamily="34" charset="0"/>
                        </a:rPr>
                        <a:t>Q2/FY21</a:t>
                      </a:r>
                    </a:p>
                  </a:txBody>
                  <a:tcPr>
                    <a:noFill/>
                  </a:tcPr>
                </a:tc>
                <a:extLst>
                  <a:ext uri="{0D108BD9-81ED-4DB2-BD59-A6C34878D82A}">
                    <a16:rowId xmlns:a16="http://schemas.microsoft.com/office/drawing/2014/main" val="10003"/>
                  </a:ext>
                </a:extLst>
              </a:tr>
              <a:tr h="370840">
                <a:tc>
                  <a:txBody>
                    <a:bodyPr/>
                    <a:lstStyle/>
                    <a:p>
                      <a:r>
                        <a:rPr lang="en-US" dirty="0">
                          <a:latin typeface="Arial" panose="020B0604020202020204" pitchFamily="34" charset="0"/>
                          <a:cs typeface="Arial" panose="020B0604020202020204" pitchFamily="34" charset="0"/>
                        </a:rPr>
                        <a:t>2. </a:t>
                      </a:r>
                      <a:r>
                        <a:rPr lang="en-US" b="1" dirty="0">
                          <a:latin typeface="Arial" panose="020B0604020202020204" pitchFamily="34" charset="0"/>
                          <a:cs typeface="Arial" panose="020B0604020202020204" pitchFamily="34" charset="0"/>
                        </a:rPr>
                        <a:t>CE-QUAL-W2</a:t>
                      </a:r>
                      <a:r>
                        <a:rPr lang="en-US" dirty="0">
                          <a:latin typeface="Arial" panose="020B0604020202020204" pitchFamily="34" charset="0"/>
                          <a:cs typeface="Arial" panose="020B0604020202020204" pitchFamily="34" charset="0"/>
                        </a:rPr>
                        <a:t> Version 5.0 Alpha</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Q2/FY22</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50</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Q2/FY22</a:t>
                      </a:r>
                    </a:p>
                  </a:txBody>
                  <a:tcPr>
                    <a:solidFill>
                      <a:schemeClr val="accent2">
                        <a:lumMod val="20000"/>
                        <a:lumOff val="80000"/>
                      </a:schemeClr>
                    </a:solidFill>
                  </a:tcPr>
                </a:tc>
                <a:extLst>
                  <a:ext uri="{0D108BD9-81ED-4DB2-BD59-A6C34878D82A}">
                    <a16:rowId xmlns:a16="http://schemas.microsoft.com/office/drawing/2014/main" val="10004"/>
                  </a:ext>
                </a:extLst>
              </a:tr>
              <a:tr h="370840">
                <a:tc>
                  <a:txBody>
                    <a:bodyPr/>
                    <a:lstStyle/>
                    <a:p>
                      <a:r>
                        <a:rPr lang="en-US" dirty="0">
                          <a:latin typeface="Arial" panose="020B0604020202020204" pitchFamily="34" charset="0"/>
                          <a:cs typeface="Arial" panose="020B0604020202020204" pitchFamily="34" charset="0"/>
                        </a:rPr>
                        <a:t>3a. Python Framework</a:t>
                      </a:r>
                    </a:p>
                    <a:p>
                      <a:r>
                        <a:rPr lang="en-US" dirty="0">
                          <a:latin typeface="Arial" panose="020B0604020202020204" pitchFamily="34" charset="0"/>
                          <a:cs typeface="Arial" panose="020B0604020202020204" pitchFamily="34" charset="0"/>
                        </a:rPr>
                        <a:t>3b. Prototype Jupyter Notebook</a:t>
                      </a:r>
                    </a:p>
                    <a:p>
                      <a:r>
                        <a:rPr lang="en-US" dirty="0">
                          <a:latin typeface="Arial" panose="020B0604020202020204" pitchFamily="34" charset="0"/>
                          <a:cs typeface="Arial" panose="020B0604020202020204" pitchFamily="34" charset="0"/>
                        </a:rPr>
                        <a:t>3c. Plotting Capability</a:t>
                      </a:r>
                    </a:p>
                  </a:txBody>
                  <a:tcPr>
                    <a:noFill/>
                  </a:tcPr>
                </a:tc>
                <a:tc>
                  <a:txBody>
                    <a:bodyPr/>
                    <a:lstStyle/>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txBody>
                  <a:tcPr>
                    <a:noFill/>
                  </a:tcPr>
                </a:tc>
                <a:tc>
                  <a:txBody>
                    <a:bodyPr/>
                    <a:lstStyle/>
                    <a:p>
                      <a:pPr algn="ctr"/>
                      <a:r>
                        <a:rPr lang="en-US" dirty="0">
                          <a:latin typeface="Arial" panose="020B0604020202020204" pitchFamily="34" charset="0"/>
                          <a:cs typeface="Arial" panose="020B0604020202020204" pitchFamily="34" charset="0"/>
                        </a:rPr>
                        <a:t>100</a:t>
                      </a:r>
                    </a:p>
                    <a:p>
                      <a:pPr algn="ctr"/>
                      <a:r>
                        <a:rPr lang="en-US" dirty="0">
                          <a:latin typeface="Arial" panose="020B0604020202020204" pitchFamily="34" charset="0"/>
                          <a:cs typeface="Arial" panose="020B0604020202020204" pitchFamily="34" charset="0"/>
                        </a:rPr>
                        <a:t>100</a:t>
                      </a:r>
                    </a:p>
                    <a:p>
                      <a:pPr algn="ctr"/>
                      <a:r>
                        <a:rPr lang="en-US" dirty="0">
                          <a:latin typeface="Arial" panose="020B0604020202020204" pitchFamily="34" charset="0"/>
                          <a:cs typeface="Arial" panose="020B0604020202020204" pitchFamily="34" charset="0"/>
                        </a:rPr>
                        <a:t>100</a:t>
                      </a:r>
                    </a:p>
                  </a:txBody>
                  <a:tcPr>
                    <a:noFill/>
                  </a:tcPr>
                </a:tc>
                <a:tc>
                  <a:txBody>
                    <a:bodyPr/>
                    <a:lstStyle/>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txBody>
                  <a:tcPr>
                    <a:noFill/>
                  </a:tcPr>
                </a:tc>
                <a:extLst>
                  <a:ext uri="{0D108BD9-81ED-4DB2-BD59-A6C34878D82A}">
                    <a16:rowId xmlns:a16="http://schemas.microsoft.com/office/drawing/2014/main" val="10005"/>
                  </a:ext>
                </a:extLst>
              </a:tr>
              <a:tr h="370840">
                <a:tc>
                  <a:txBody>
                    <a:bodyPr/>
                    <a:lstStyle/>
                    <a:p>
                      <a:pPr lvl="1" indent="-457200"/>
                      <a:r>
                        <a:rPr lang="en-US" dirty="0">
                          <a:latin typeface="Arial" panose="020B0604020202020204" pitchFamily="34" charset="0"/>
                          <a:cs typeface="Arial" panose="020B0604020202020204" pitchFamily="34" charset="0"/>
                        </a:rPr>
                        <a:t>4. </a:t>
                      </a:r>
                      <a:r>
                        <a:rPr lang="en-US" b="1" dirty="0">
                          <a:latin typeface="Arial" panose="020B0604020202020204" pitchFamily="34" charset="0"/>
                          <a:cs typeface="Arial" panose="020B0604020202020204" pitchFamily="34" charset="0"/>
                        </a:rPr>
                        <a:t>CE-QUAL-W2</a:t>
                      </a:r>
                      <a:r>
                        <a:rPr lang="en-US" dirty="0">
                          <a:latin typeface="Arial" panose="020B0604020202020204" pitchFamily="34" charset="0"/>
                          <a:cs typeface="Arial" panose="020B0604020202020204" pitchFamily="34" charset="0"/>
                        </a:rPr>
                        <a:t> Operations     Capability</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Q2/FY22</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50</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Q4/FY21</a:t>
                      </a:r>
                    </a:p>
                  </a:txBody>
                  <a:tcPr>
                    <a:solidFill>
                      <a:schemeClr val="accent2">
                        <a:lumMod val="20000"/>
                        <a:lumOff val="80000"/>
                      </a:schemeClr>
                    </a:solidFill>
                  </a:tcPr>
                </a:tc>
                <a:extLst>
                  <a:ext uri="{0D108BD9-81ED-4DB2-BD59-A6C34878D82A}">
                    <a16:rowId xmlns:a16="http://schemas.microsoft.com/office/drawing/2014/main" val="10006"/>
                  </a:ext>
                </a:extLst>
              </a:tr>
            </a:tbl>
          </a:graphicData>
        </a:graphic>
      </p:graphicFrame>
      <p:sp>
        <p:nvSpPr>
          <p:cNvPr id="6" name="TextBox 5"/>
          <p:cNvSpPr txBox="1"/>
          <p:nvPr/>
        </p:nvSpPr>
        <p:spPr>
          <a:xfrm>
            <a:off x="457200" y="5822345"/>
            <a:ext cx="6858000" cy="369332"/>
          </a:xfrm>
          <a:prstGeom prst="rect">
            <a:avLst/>
          </a:prstGeom>
          <a:noFill/>
        </p:spPr>
        <p:txBody>
          <a:bodyPr wrap="square" rtlCol="0">
            <a:spAutoFit/>
          </a:bodyPr>
          <a:lstStyle/>
          <a:p>
            <a:r>
              <a:rPr lang="en-US" sz="1800" baseline="30000" dirty="0"/>
              <a:t>1</a:t>
            </a:r>
            <a:r>
              <a:rPr lang="en-US" sz="1800" dirty="0"/>
              <a:t> As per work unit documentation</a:t>
            </a:r>
          </a:p>
        </p:txBody>
      </p:sp>
    </p:spTree>
    <p:extLst>
      <p:ext uri="{BB962C8B-B14F-4D97-AF65-F5344CB8AC3E}">
        <p14:creationId xmlns:p14="http://schemas.microsoft.com/office/powerpoint/2010/main" val="28424337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Scheduled Products</a:t>
            </a:r>
            <a:r>
              <a:rPr lang="en-US" baseline="30000" dirty="0"/>
              <a:t>1</a:t>
            </a:r>
            <a:br>
              <a:rPr lang="en-US" dirty="0"/>
            </a:br>
            <a:endParaRPr lang="en-US" sz="1600" dirty="0">
              <a:solidFill>
                <a:srgbClr val="FF0000"/>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535823011"/>
              </p:ext>
            </p:extLst>
          </p:nvPr>
        </p:nvGraphicFramePr>
        <p:xfrm>
          <a:off x="457200" y="1536469"/>
          <a:ext cx="8229600" cy="3764280"/>
        </p:xfrm>
        <a:graphic>
          <a:graphicData uri="http://schemas.openxmlformats.org/drawingml/2006/table">
            <a:tbl>
              <a:tblPr firstRow="1" bandRow="1">
                <a:tableStyleId>{5C22544A-7EE6-4342-B048-85BDC9FD1C3A}</a:tableStyleId>
              </a:tblPr>
              <a:tblGrid>
                <a:gridCol w="3831285">
                  <a:extLst>
                    <a:ext uri="{9D8B030D-6E8A-4147-A177-3AD203B41FA5}">
                      <a16:colId xmlns:a16="http://schemas.microsoft.com/office/drawing/2014/main" val="20000"/>
                    </a:ext>
                  </a:extLst>
                </a:gridCol>
                <a:gridCol w="1455888">
                  <a:extLst>
                    <a:ext uri="{9D8B030D-6E8A-4147-A177-3AD203B41FA5}">
                      <a16:colId xmlns:a16="http://schemas.microsoft.com/office/drawing/2014/main" val="20001"/>
                    </a:ext>
                  </a:extLst>
                </a:gridCol>
                <a:gridCol w="1563164">
                  <a:extLst>
                    <a:ext uri="{9D8B030D-6E8A-4147-A177-3AD203B41FA5}">
                      <a16:colId xmlns:a16="http://schemas.microsoft.com/office/drawing/2014/main" val="20002"/>
                    </a:ext>
                  </a:extLst>
                </a:gridCol>
                <a:gridCol w="1379263">
                  <a:extLst>
                    <a:ext uri="{9D8B030D-6E8A-4147-A177-3AD203B41FA5}">
                      <a16:colId xmlns:a16="http://schemas.microsoft.com/office/drawing/2014/main" val="20003"/>
                    </a:ext>
                  </a:extLst>
                </a:gridCol>
              </a:tblGrid>
              <a:tr h="370840">
                <a:tc gridSpan="4">
                  <a:txBody>
                    <a:bodyPr/>
                    <a:lstStyle/>
                    <a:p>
                      <a:r>
                        <a:rPr lang="en-US" dirty="0">
                          <a:latin typeface="Arial" panose="020B0604020202020204" pitchFamily="34" charset="0"/>
                          <a:cs typeface="Arial" panose="020B0604020202020204" pitchFamily="34" charset="0"/>
                        </a:rPr>
                        <a:t>Scheduled Products</a:t>
                      </a:r>
                      <a:r>
                        <a:rPr lang="en-US" baseline="0" dirty="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a:txBody>
                  <a:tcPr>
                    <a:solidFill>
                      <a:schemeClr val="accent2">
                        <a:lumMod val="40000"/>
                        <a:lumOff val="60000"/>
                      </a:schemeClr>
                    </a:solidFill>
                  </a:tcPr>
                </a:tc>
                <a:tc hMerge="1">
                  <a:txBody>
                    <a:bodyPr/>
                    <a:lstStyle/>
                    <a:p>
                      <a:endParaRPr lang="en-US" dirty="0"/>
                    </a:p>
                  </a:txBody>
                  <a:tcPr/>
                </a:tc>
                <a:tc hMerge="1">
                  <a:txBody>
                    <a:bodyPr/>
                    <a:lstStyle/>
                    <a:p>
                      <a:endParaRPr lang="en-US" dirty="0"/>
                    </a:p>
                  </a:txBody>
                  <a:tcPr/>
                </a:tc>
                <a:tc hMerge="1">
                  <a:txBody>
                    <a:bodyPr/>
                    <a:lstStyle/>
                    <a:p>
                      <a:endParaRPr 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70840">
                <a:tc rowSpan="2">
                  <a:txBody>
                    <a:bodyPr/>
                    <a:lstStyle/>
                    <a:p>
                      <a:pPr algn="ctr"/>
                      <a:r>
                        <a:rPr lang="en-US" b="1" i="1" dirty="0">
                          <a:latin typeface="Arial" panose="020B0604020202020204" pitchFamily="34" charset="0"/>
                          <a:cs typeface="Arial" panose="020B0604020202020204" pitchFamily="34" charset="0"/>
                        </a:rPr>
                        <a:t>Description</a:t>
                      </a:r>
                    </a:p>
                  </a:txBody>
                  <a:tcPr>
                    <a:solidFill>
                      <a:schemeClr val="accent2">
                        <a:lumMod val="20000"/>
                        <a:lumOff val="80000"/>
                      </a:schemeClr>
                    </a:solidFill>
                  </a:tcPr>
                </a:tc>
                <a:tc>
                  <a:txBody>
                    <a:bodyPr/>
                    <a:lstStyle/>
                    <a:p>
                      <a:pPr algn="ctr"/>
                      <a:r>
                        <a:rPr lang="en-US" b="1" i="1" dirty="0">
                          <a:latin typeface="Arial" panose="020B0604020202020204" pitchFamily="34" charset="0"/>
                          <a:cs typeface="Arial" panose="020B0604020202020204" pitchFamily="34" charset="0"/>
                        </a:rPr>
                        <a:t>Scheduled</a:t>
                      </a:r>
                    </a:p>
                    <a:p>
                      <a:pPr algn="ctr"/>
                      <a:r>
                        <a:rPr lang="en-US" b="1" i="1" dirty="0">
                          <a:latin typeface="Arial" panose="020B0604020202020204" pitchFamily="34" charset="0"/>
                          <a:cs typeface="Arial" panose="020B0604020202020204" pitchFamily="34" charset="0"/>
                        </a:rPr>
                        <a:t> Due</a:t>
                      </a:r>
                    </a:p>
                    <a:p>
                      <a:pPr algn="ctr"/>
                      <a:r>
                        <a:rPr lang="en-US" b="1" i="1"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tc>
                  <a:txBody>
                    <a:bodyPr/>
                    <a:lstStyle/>
                    <a:p>
                      <a:pPr algn="ctr"/>
                      <a:r>
                        <a:rPr lang="en-US" b="1" i="1" dirty="0">
                          <a:latin typeface="Arial" panose="020B0604020202020204" pitchFamily="34" charset="0"/>
                          <a:cs typeface="Arial" panose="020B0604020202020204" pitchFamily="34" charset="0"/>
                        </a:rPr>
                        <a:t>Current </a:t>
                      </a:r>
                    </a:p>
                    <a:p>
                      <a:pPr algn="ctr"/>
                      <a:r>
                        <a:rPr lang="en-US" b="1" i="1" dirty="0">
                          <a:latin typeface="Arial" panose="020B0604020202020204" pitchFamily="34" charset="0"/>
                          <a:cs typeface="Arial" panose="020B0604020202020204" pitchFamily="34" charset="0"/>
                        </a:rPr>
                        <a:t>Percent </a:t>
                      </a:r>
                    </a:p>
                    <a:p>
                      <a:pPr algn="ctr"/>
                      <a:r>
                        <a:rPr lang="en-US" b="1" i="1" dirty="0">
                          <a:latin typeface="Arial" panose="020B0604020202020204" pitchFamily="34" charset="0"/>
                          <a:cs typeface="Arial" panose="020B0604020202020204" pitchFamily="34" charset="0"/>
                        </a:rPr>
                        <a:t>Complete</a:t>
                      </a:r>
                    </a:p>
                  </a:txBody>
                  <a:tcPr>
                    <a:solidFill>
                      <a:schemeClr val="accent2">
                        <a:lumMod val="20000"/>
                        <a:lumOff val="80000"/>
                      </a:schemeClr>
                    </a:solidFill>
                  </a:tcPr>
                </a:tc>
                <a:tc>
                  <a:txBody>
                    <a:bodyPr/>
                    <a:lstStyle/>
                    <a:p>
                      <a:pPr algn="ctr"/>
                      <a:r>
                        <a:rPr lang="en-US" b="1" i="1" dirty="0">
                          <a:latin typeface="Arial" panose="020B0604020202020204" pitchFamily="34" charset="0"/>
                          <a:cs typeface="Arial" panose="020B0604020202020204" pitchFamily="34" charset="0"/>
                        </a:rPr>
                        <a:t>Projected Completion</a:t>
                      </a:r>
                    </a:p>
                    <a:p>
                      <a:pPr algn="ctr"/>
                      <a:r>
                        <a:rPr lang="en-US" b="1" i="1"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extLst>
                  <a:ext uri="{0D108BD9-81ED-4DB2-BD59-A6C34878D82A}">
                    <a16:rowId xmlns:a16="http://schemas.microsoft.com/office/drawing/2014/main" val="10001"/>
                  </a:ext>
                </a:extLst>
              </a:tr>
              <a:tr h="370840">
                <a:tc vMerge="1">
                  <a:txBody>
                    <a:bodyPr/>
                    <a:lstStyle/>
                    <a:p>
                      <a:pPr algn="ctr"/>
                      <a:endParaRPr lang="en-US" dirty="0">
                        <a:latin typeface="Arial" panose="020B0604020202020204" pitchFamily="34" charset="0"/>
                        <a:cs typeface="Arial" panose="020B0604020202020204" pitchFamily="34" charset="0"/>
                      </a:endParaRPr>
                    </a:p>
                  </a:txBody>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extLst>
                  <a:ext uri="{0D108BD9-81ED-4DB2-BD59-A6C34878D82A}">
                    <a16:rowId xmlns:a16="http://schemas.microsoft.com/office/drawing/2014/main" val="10002"/>
                  </a:ext>
                </a:extLst>
              </a:tr>
              <a:tr h="370840">
                <a:tc>
                  <a:txBody>
                    <a:bodyPr/>
                    <a:lstStyle/>
                    <a:p>
                      <a:r>
                        <a:rPr lang="en-US" dirty="0">
                          <a:latin typeface="Arial" panose="020B0604020202020204" pitchFamily="34" charset="0"/>
                          <a:cs typeface="Arial" panose="020B0604020202020204" pitchFamily="34" charset="0"/>
                        </a:rPr>
                        <a:t>5. </a:t>
                      </a:r>
                      <a:r>
                        <a:rPr lang="en-US" b="1" dirty="0">
                          <a:latin typeface="Arial" panose="020B0604020202020204" pitchFamily="34" charset="0"/>
                          <a:cs typeface="Arial" panose="020B0604020202020204" pitchFamily="34" charset="0"/>
                        </a:rPr>
                        <a:t>CE-QUAL-W2</a:t>
                      </a:r>
                      <a:r>
                        <a:rPr lang="en-US" dirty="0">
                          <a:latin typeface="Arial" panose="020B0604020202020204" pitchFamily="34" charset="0"/>
                          <a:cs typeface="Arial" panose="020B0604020202020204" pitchFamily="34" charset="0"/>
                        </a:rPr>
                        <a:t> Version 5.0 Beta</a:t>
                      </a:r>
                    </a:p>
                  </a:txBody>
                  <a:tcPr>
                    <a:noFill/>
                  </a:tcPr>
                </a:tc>
                <a:tc>
                  <a:txBody>
                    <a:bodyPr/>
                    <a:lstStyle/>
                    <a:p>
                      <a:pPr algn="ctr"/>
                      <a:r>
                        <a:rPr lang="en-US" dirty="0">
                          <a:latin typeface="Arial" panose="020B0604020202020204" pitchFamily="34" charset="0"/>
                          <a:cs typeface="Arial" panose="020B0604020202020204" pitchFamily="34" charset="0"/>
                        </a:rPr>
                        <a:t>Q2/FY23</a:t>
                      </a:r>
                    </a:p>
                  </a:txBody>
                  <a:tcPr>
                    <a:noFill/>
                  </a:tcPr>
                </a:tc>
                <a:tc>
                  <a:txBody>
                    <a:bodyPr/>
                    <a:lstStyle/>
                    <a:p>
                      <a:pPr algn="ctr"/>
                      <a:r>
                        <a:rPr lang="en-US" dirty="0">
                          <a:latin typeface="Arial" panose="020B0604020202020204" pitchFamily="34" charset="0"/>
                          <a:cs typeface="Arial" panose="020B0604020202020204" pitchFamily="34" charset="0"/>
                        </a:rPr>
                        <a:t>0</a:t>
                      </a:r>
                    </a:p>
                  </a:txBody>
                  <a:tcPr>
                    <a:noFill/>
                  </a:tcPr>
                </a:tc>
                <a:tc>
                  <a:txBody>
                    <a:bodyPr/>
                    <a:lstStyle/>
                    <a:p>
                      <a:pPr algn="ctr"/>
                      <a:r>
                        <a:rPr lang="en-US" dirty="0">
                          <a:latin typeface="Arial" panose="020B0604020202020204" pitchFamily="34" charset="0"/>
                          <a:cs typeface="Arial" panose="020B0604020202020204" pitchFamily="34" charset="0"/>
                        </a:rPr>
                        <a:t>Q2/FY23</a:t>
                      </a:r>
                    </a:p>
                  </a:txBody>
                  <a:tcPr>
                    <a:noFill/>
                  </a:tcPr>
                </a:tc>
                <a:extLst>
                  <a:ext uri="{0D108BD9-81ED-4DB2-BD59-A6C34878D82A}">
                    <a16:rowId xmlns:a16="http://schemas.microsoft.com/office/drawing/2014/main" val="10003"/>
                  </a:ext>
                </a:extLst>
              </a:tr>
              <a:tr h="370840">
                <a:tc>
                  <a:txBody>
                    <a:bodyPr/>
                    <a:lstStyle/>
                    <a:p>
                      <a:r>
                        <a:rPr lang="en-US" dirty="0">
                          <a:latin typeface="Arial" panose="020B0604020202020204" pitchFamily="34" charset="0"/>
                          <a:cs typeface="Arial" panose="020B0604020202020204" pitchFamily="34" charset="0"/>
                        </a:rPr>
                        <a:t>6a. </a:t>
                      </a:r>
                      <a:r>
                        <a:rPr lang="en-US" b="1" dirty="0">
                          <a:latin typeface="Arial" panose="020B0604020202020204" pitchFamily="34" charset="0"/>
                          <a:cs typeface="Arial" panose="020B0604020202020204" pitchFamily="34" charset="0"/>
                        </a:rPr>
                        <a:t>CE-QUAL-W2 </a:t>
                      </a:r>
                      <a:r>
                        <a:rPr lang="en-US" dirty="0">
                          <a:latin typeface="Arial" panose="020B0604020202020204" pitchFamily="34" charset="0"/>
                          <a:cs typeface="Arial" panose="020B0604020202020204" pitchFamily="34" charset="0"/>
                        </a:rPr>
                        <a:t>Version 5.0 Final </a:t>
                      </a:r>
                    </a:p>
                    <a:p>
                      <a:r>
                        <a:rPr lang="en-US" dirty="0">
                          <a:latin typeface="Arial" panose="020B0604020202020204" pitchFamily="34" charset="0"/>
                          <a:cs typeface="Arial" panose="020B0604020202020204" pitchFamily="34" charset="0"/>
                        </a:rPr>
                        <a:t>6b. User Manual </a:t>
                      </a:r>
                    </a:p>
                    <a:p>
                      <a:r>
                        <a:rPr lang="en-US" dirty="0">
                          <a:latin typeface="Arial" panose="020B0604020202020204" pitchFamily="34" charset="0"/>
                          <a:cs typeface="Arial" panose="020B0604020202020204" pitchFamily="34" charset="0"/>
                        </a:rPr>
                        <a:t>6c. Technical Reference Manual </a:t>
                      </a:r>
                    </a:p>
                    <a:p>
                      <a:r>
                        <a:rPr lang="en-US" dirty="0">
                          <a:latin typeface="Arial" panose="020B0604020202020204" pitchFamily="34" charset="0"/>
                          <a:cs typeface="Arial" panose="020B0604020202020204" pitchFamily="34" charset="0"/>
                        </a:rPr>
                        <a:t>6d. Webinar </a:t>
                      </a:r>
                    </a:p>
                    <a:p>
                      <a:r>
                        <a:rPr lang="en-US" dirty="0">
                          <a:latin typeface="Arial" panose="020B0604020202020204" pitchFamily="34" charset="0"/>
                          <a:cs typeface="Arial" panose="020B0604020202020204" pitchFamily="34" charset="0"/>
                        </a:rPr>
                        <a:t>6e. Technical Note</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0</a:t>
                      </a:r>
                    </a:p>
                    <a:p>
                      <a:pPr algn="ctr"/>
                      <a:r>
                        <a:rPr lang="en-US" dirty="0">
                          <a:latin typeface="Arial" panose="020B0604020202020204" pitchFamily="34" charset="0"/>
                          <a:cs typeface="Arial" panose="020B0604020202020204" pitchFamily="34" charset="0"/>
                        </a:rPr>
                        <a:t>75</a:t>
                      </a:r>
                    </a:p>
                    <a:p>
                      <a:pPr algn="ctr"/>
                      <a:r>
                        <a:rPr lang="en-US" dirty="0">
                          <a:latin typeface="Arial" panose="020B0604020202020204" pitchFamily="34" charset="0"/>
                          <a:cs typeface="Arial" panose="020B0604020202020204" pitchFamily="34" charset="0"/>
                        </a:rPr>
                        <a:t>75</a:t>
                      </a:r>
                    </a:p>
                    <a:p>
                      <a:pPr algn="ctr"/>
                      <a:r>
                        <a:rPr lang="en-US" dirty="0">
                          <a:latin typeface="Arial" panose="020B0604020202020204" pitchFamily="34" charset="0"/>
                          <a:cs typeface="Arial" panose="020B0604020202020204" pitchFamily="34" charset="0"/>
                        </a:rPr>
                        <a:t>0</a:t>
                      </a:r>
                    </a:p>
                    <a:p>
                      <a:pPr algn="ctr"/>
                      <a:r>
                        <a:rPr lang="en-US" dirty="0">
                          <a:latin typeface="Arial" panose="020B0604020202020204" pitchFamily="34" charset="0"/>
                          <a:cs typeface="Arial" panose="020B0604020202020204" pitchFamily="34" charset="0"/>
                        </a:rPr>
                        <a:t>0</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txBody>
                  <a:tcPr>
                    <a:solidFill>
                      <a:schemeClr val="accent2">
                        <a:lumMod val="20000"/>
                        <a:lumOff val="80000"/>
                      </a:schemeClr>
                    </a:solidFill>
                  </a:tcPr>
                </a:tc>
                <a:extLst>
                  <a:ext uri="{0D108BD9-81ED-4DB2-BD59-A6C34878D82A}">
                    <a16:rowId xmlns:a16="http://schemas.microsoft.com/office/drawing/2014/main" val="10004"/>
                  </a:ext>
                </a:extLst>
              </a:tr>
            </a:tbl>
          </a:graphicData>
        </a:graphic>
      </p:graphicFrame>
      <p:sp>
        <p:nvSpPr>
          <p:cNvPr id="6" name="TextBox 5"/>
          <p:cNvSpPr txBox="1"/>
          <p:nvPr/>
        </p:nvSpPr>
        <p:spPr>
          <a:xfrm>
            <a:off x="457200" y="6019800"/>
            <a:ext cx="6858000" cy="338554"/>
          </a:xfrm>
          <a:prstGeom prst="rect">
            <a:avLst/>
          </a:prstGeom>
          <a:noFill/>
        </p:spPr>
        <p:txBody>
          <a:bodyPr wrap="square" rtlCol="0">
            <a:spAutoFit/>
          </a:bodyPr>
          <a:lstStyle/>
          <a:p>
            <a:r>
              <a:rPr lang="en-US" sz="1600" baseline="30000" dirty="0"/>
              <a:t>1</a:t>
            </a:r>
            <a:r>
              <a:rPr lang="en-US" sz="1600" dirty="0"/>
              <a:t> As per work unit documentation</a:t>
            </a:r>
          </a:p>
        </p:txBody>
      </p:sp>
    </p:spTree>
    <p:extLst>
      <p:ext uri="{BB962C8B-B14F-4D97-AF65-F5344CB8AC3E}">
        <p14:creationId xmlns:p14="http://schemas.microsoft.com/office/powerpoint/2010/main" val="42529652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152400"/>
            <a:ext cx="5867400" cy="954107"/>
          </a:xfrm>
        </p:spPr>
        <p:txBody>
          <a:bodyPr>
            <a:spAutoFit/>
          </a:bodyPr>
          <a:lstStyle/>
          <a:p>
            <a:r>
              <a:rPr lang="en-US" dirty="0"/>
              <a:t>Additional Products/Achievements</a:t>
            </a:r>
            <a:endParaRPr lang="en-US" sz="1600" dirty="0">
              <a:solidFill>
                <a:srgbClr val="FF0000"/>
              </a:solidFill>
            </a:endParaRPr>
          </a:p>
        </p:txBody>
      </p:sp>
      <p:graphicFrame>
        <p:nvGraphicFramePr>
          <p:cNvPr id="9" name="Content Placeholder 4">
            <a:extLst>
              <a:ext uri="{FF2B5EF4-FFF2-40B4-BE49-F238E27FC236}">
                <a16:creationId xmlns:a16="http://schemas.microsoft.com/office/drawing/2014/main" id="{D986D374-973C-6D4E-9172-AACA795842B6}"/>
              </a:ext>
            </a:extLst>
          </p:cNvPr>
          <p:cNvGraphicFramePr>
            <a:graphicFrameLocks noGrp="1"/>
          </p:cNvGraphicFramePr>
          <p:nvPr>
            <p:ph idx="1"/>
            <p:extLst>
              <p:ext uri="{D42A27DB-BD31-4B8C-83A1-F6EECF244321}">
                <p14:modId xmlns:p14="http://schemas.microsoft.com/office/powerpoint/2010/main" val="1541083513"/>
              </p:ext>
            </p:extLst>
          </p:nvPr>
        </p:nvGraphicFramePr>
        <p:xfrm>
          <a:off x="76200" y="1528156"/>
          <a:ext cx="8991600" cy="2997200"/>
        </p:xfrm>
        <a:graphic>
          <a:graphicData uri="http://schemas.openxmlformats.org/drawingml/2006/table">
            <a:tbl>
              <a:tblPr firstRow="1" bandRow="1">
                <a:tableStyleId>{5C22544A-7EE6-4342-B048-85BDC9FD1C3A}</a:tableStyleId>
              </a:tblPr>
              <a:tblGrid>
                <a:gridCol w="7315200">
                  <a:extLst>
                    <a:ext uri="{9D8B030D-6E8A-4147-A177-3AD203B41FA5}">
                      <a16:colId xmlns:a16="http://schemas.microsoft.com/office/drawing/2014/main" val="20000"/>
                    </a:ext>
                  </a:extLst>
                </a:gridCol>
                <a:gridCol w="1676400">
                  <a:extLst>
                    <a:ext uri="{9D8B030D-6E8A-4147-A177-3AD203B41FA5}">
                      <a16:colId xmlns:a16="http://schemas.microsoft.com/office/drawing/2014/main" val="20001"/>
                    </a:ext>
                  </a:extLst>
                </a:gridCol>
              </a:tblGrid>
              <a:tr h="370840">
                <a:tc gridSpan="2">
                  <a:txBody>
                    <a:bodyPr/>
                    <a:lstStyle/>
                    <a:p>
                      <a:r>
                        <a:rPr lang="en-US" dirty="0">
                          <a:latin typeface="Arial" panose="020B0604020202020204" pitchFamily="34" charset="0"/>
                          <a:cs typeface="Arial" panose="020B0604020202020204" pitchFamily="34" charset="0"/>
                        </a:rPr>
                        <a:t>Additional Products/Achievements</a:t>
                      </a:r>
                    </a:p>
                  </a:txBody>
                  <a:tcPr>
                    <a:solidFill>
                      <a:schemeClr val="accent2">
                        <a:lumMod val="40000"/>
                        <a:lumOff val="60000"/>
                      </a:schemeClr>
                    </a:solidFill>
                  </a:tcPr>
                </a:tc>
                <a:tc hMerge="1">
                  <a:txBody>
                    <a:bodyPr/>
                    <a:lstStyle/>
                    <a:p>
                      <a:endParaRPr lang="en-US" dirty="0"/>
                    </a:p>
                  </a:txBody>
                  <a:tcPr/>
                </a:tc>
                <a:extLst>
                  <a:ext uri="{0D108BD9-81ED-4DB2-BD59-A6C34878D82A}">
                    <a16:rowId xmlns:a16="http://schemas.microsoft.com/office/drawing/2014/main" val="10000"/>
                  </a:ext>
                </a:extLst>
              </a:tr>
              <a:tr h="386080">
                <a:tc>
                  <a:txBody>
                    <a:bodyPr/>
                    <a:lstStyle/>
                    <a:p>
                      <a:pPr algn="ctr"/>
                      <a:r>
                        <a:rPr lang="en-US" b="1" dirty="0">
                          <a:latin typeface="Arial" panose="020B0604020202020204" pitchFamily="34" charset="0"/>
                          <a:cs typeface="Arial" panose="020B0604020202020204" pitchFamily="34" charset="0"/>
                        </a:rPr>
                        <a:t>Description</a:t>
                      </a:r>
                    </a:p>
                  </a:txBody>
                  <a:tcPr>
                    <a:solidFill>
                      <a:schemeClr val="accent2">
                        <a:lumMod val="20000"/>
                        <a:lumOff val="80000"/>
                      </a:schemeClr>
                    </a:solidFill>
                  </a:tcPr>
                </a:tc>
                <a:tc>
                  <a:txBody>
                    <a:bodyPr/>
                    <a:lstStyle/>
                    <a:p>
                      <a:pPr algn="ctr"/>
                      <a:r>
                        <a:rPr lang="en-US" b="1"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extLst>
                  <a:ext uri="{0D108BD9-81ED-4DB2-BD59-A6C34878D82A}">
                    <a16:rowId xmlns:a16="http://schemas.microsoft.com/office/drawing/2014/main" val="10001"/>
                  </a:ext>
                </a:extLst>
              </a:tr>
              <a:tr h="1483360">
                <a:tc>
                  <a:txBody>
                    <a:bodyPr/>
                    <a:lstStyle/>
                    <a:p>
                      <a:pPr marL="342900" marR="0" lvl="0" indent="-342900" algn="l" defTabSz="914400" rtl="0" eaLnBrk="1" fontAlgn="auto" latinLnBrk="0" hangingPunct="1">
                        <a:lnSpc>
                          <a:spcPct val="100000"/>
                        </a:lnSpc>
                        <a:spcBef>
                          <a:spcPts val="0"/>
                        </a:spcBef>
                        <a:spcAft>
                          <a:spcPts val="600"/>
                        </a:spcAft>
                        <a:buClrTx/>
                        <a:buSzTx/>
                        <a:buFontTx/>
                        <a:buAutoNum type="arabicPeriod"/>
                        <a:tabLst/>
                        <a:defRPr/>
                      </a:pPr>
                      <a:r>
                        <a:rPr lang="en-US" dirty="0">
                          <a:solidFill>
                            <a:srgbClr val="00B050"/>
                          </a:solidFill>
                          <a:latin typeface="Arial" panose="020B0604020202020204" pitchFamily="34" charset="0"/>
                          <a:cs typeface="Arial" panose="020B0604020202020204" pitchFamily="34" charset="0"/>
                        </a:rPr>
                        <a:t>Recruited computer scientist at EL-EPW in FY21</a:t>
                      </a:r>
                    </a:p>
                    <a:p>
                      <a:pPr marL="342900" marR="0" lvl="0" indent="-342900" algn="l" defTabSz="914400" rtl="0" eaLnBrk="1" fontAlgn="auto" latinLnBrk="0" hangingPunct="1">
                        <a:lnSpc>
                          <a:spcPct val="100000"/>
                        </a:lnSpc>
                        <a:spcBef>
                          <a:spcPts val="0"/>
                        </a:spcBef>
                        <a:spcAft>
                          <a:spcPts val="600"/>
                        </a:spcAft>
                        <a:buClrTx/>
                        <a:buSzTx/>
                        <a:buFontTx/>
                        <a:buAutoNum type="arabicPeriod"/>
                        <a:tabLst/>
                        <a:defRPr/>
                      </a:pPr>
                      <a:r>
                        <a:rPr lang="en-US" dirty="0">
                          <a:solidFill>
                            <a:srgbClr val="00B050"/>
                          </a:solidFill>
                          <a:latin typeface="Arial" panose="020B0604020202020204" pitchFamily="34" charset="0"/>
                          <a:cs typeface="Arial" panose="020B0604020202020204" pitchFamily="34" charset="0"/>
                        </a:rPr>
                        <a:t>New features presented at National Conference for Ecosystem Restoration (NCER), July 2021</a:t>
                      </a:r>
                    </a:p>
                    <a:p>
                      <a:pPr marL="342900" marR="0" lvl="0" indent="-342900" algn="l" defTabSz="914400" rtl="0" eaLnBrk="1" fontAlgn="auto" latinLnBrk="0" hangingPunct="1">
                        <a:lnSpc>
                          <a:spcPct val="100000"/>
                        </a:lnSpc>
                        <a:spcBef>
                          <a:spcPts val="0"/>
                        </a:spcBef>
                        <a:spcAft>
                          <a:spcPts val="600"/>
                        </a:spcAft>
                        <a:buClrTx/>
                        <a:buSzTx/>
                        <a:buFontTx/>
                        <a:buAutoNum type="arabicPeriod"/>
                        <a:tabLst/>
                        <a:defRPr/>
                      </a:pPr>
                      <a:r>
                        <a:rPr lang="en-US" dirty="0">
                          <a:solidFill>
                            <a:srgbClr val="00B050"/>
                          </a:solidFill>
                          <a:latin typeface="Arial" panose="020B0604020202020204" pitchFamily="34" charset="0"/>
                          <a:cs typeface="Arial" panose="020B0604020202020204" pitchFamily="34" charset="0"/>
                        </a:rPr>
                        <a:t>Additional features developed for V4.5, funded by reimbursable projects</a:t>
                      </a:r>
                    </a:p>
                    <a:p>
                      <a:pPr marL="342900" marR="0" lvl="0" indent="-342900" algn="l" defTabSz="914400" rtl="0" eaLnBrk="1" fontAlgn="auto" latinLnBrk="0" hangingPunct="1">
                        <a:lnSpc>
                          <a:spcPct val="100000"/>
                        </a:lnSpc>
                        <a:spcBef>
                          <a:spcPts val="0"/>
                        </a:spcBef>
                        <a:spcAft>
                          <a:spcPts val="600"/>
                        </a:spcAft>
                        <a:buClrTx/>
                        <a:buSzTx/>
                        <a:buFontTx/>
                        <a:buAutoNum type="arabicPeriod"/>
                        <a:tabLst/>
                        <a:defRPr/>
                      </a:pPr>
                      <a:r>
                        <a:rPr lang="en-US" dirty="0">
                          <a:solidFill>
                            <a:srgbClr val="00B050"/>
                          </a:solidFill>
                          <a:latin typeface="Arial" panose="020B0604020202020204" pitchFamily="34" charset="0"/>
                          <a:cs typeface="Arial" panose="020B0604020202020204" pitchFamily="34" charset="0"/>
                        </a:rPr>
                        <a:t>New features presented at California Water and Environmental Modeling Forum (CWEMF), October 2021</a:t>
                      </a:r>
                    </a:p>
                  </a:txBody>
                  <a:tcPr>
                    <a:noFill/>
                  </a:tcPr>
                </a:tc>
                <a:tc>
                  <a:txBody>
                    <a:bodyPr/>
                    <a:lstStyle/>
                    <a:p>
                      <a:pPr marL="0" indent="0" algn="ctr" defTabSz="914400" rtl="0" eaLnBrk="1" latinLnBrk="0" hangingPunct="1">
                        <a:spcAft>
                          <a:spcPts val="600"/>
                        </a:spcAft>
                        <a:buNone/>
                      </a:pPr>
                      <a:r>
                        <a:rPr lang="en-US" sz="1800" kern="1200" dirty="0">
                          <a:solidFill>
                            <a:srgbClr val="00B050"/>
                          </a:solidFill>
                          <a:latin typeface="Arial" panose="020B0604020202020204" pitchFamily="34" charset="0"/>
                          <a:ea typeface="+mn-ea"/>
                          <a:cs typeface="Arial" panose="020B0604020202020204" pitchFamily="34" charset="0"/>
                        </a:rPr>
                        <a:t>Q3/FY21</a:t>
                      </a:r>
                    </a:p>
                    <a:p>
                      <a:pPr marL="0" indent="0" algn="ctr">
                        <a:spcAft>
                          <a:spcPts val="300"/>
                        </a:spcAft>
                        <a:buNone/>
                      </a:pPr>
                      <a:r>
                        <a:rPr lang="en-US" dirty="0">
                          <a:solidFill>
                            <a:srgbClr val="00B050"/>
                          </a:solidFill>
                          <a:latin typeface="Arial" panose="020B0604020202020204" pitchFamily="34" charset="0"/>
                          <a:cs typeface="Arial" panose="020B0604020202020204" pitchFamily="34" charset="0"/>
                        </a:rPr>
                        <a:t>Q4/FY21</a:t>
                      </a:r>
                    </a:p>
                    <a:p>
                      <a:pPr marL="0" indent="0" algn="ctr">
                        <a:spcAft>
                          <a:spcPts val="300"/>
                        </a:spcAft>
                        <a:buNone/>
                      </a:pPr>
                      <a:endParaRPr lang="en-US" dirty="0">
                        <a:solidFill>
                          <a:srgbClr val="00B050"/>
                        </a:solidFill>
                        <a:latin typeface="Arial" panose="020B0604020202020204" pitchFamily="34" charset="0"/>
                        <a:cs typeface="Arial" panose="020B0604020202020204" pitchFamily="34" charset="0"/>
                      </a:endParaRPr>
                    </a:p>
                    <a:p>
                      <a:pPr marL="0" indent="0" algn="ctr">
                        <a:spcAft>
                          <a:spcPts val="300"/>
                        </a:spcAft>
                        <a:buNone/>
                      </a:pPr>
                      <a:r>
                        <a:rPr lang="en-US" dirty="0">
                          <a:solidFill>
                            <a:srgbClr val="00B050"/>
                          </a:solidFill>
                          <a:latin typeface="Arial" panose="020B0604020202020204" pitchFamily="34" charset="0"/>
                          <a:cs typeface="Arial" panose="020B0604020202020204" pitchFamily="34" charset="0"/>
                        </a:rPr>
                        <a:t>Q4/FY21</a:t>
                      </a:r>
                    </a:p>
                    <a:p>
                      <a:pPr marL="0" indent="0" algn="ctr">
                        <a:spcAft>
                          <a:spcPts val="300"/>
                        </a:spcAft>
                        <a:buNone/>
                      </a:pPr>
                      <a:endParaRPr lang="en-US" dirty="0">
                        <a:solidFill>
                          <a:srgbClr val="00B050"/>
                        </a:solidFill>
                        <a:latin typeface="Arial" panose="020B0604020202020204" pitchFamily="34" charset="0"/>
                        <a:cs typeface="Arial" panose="020B0604020202020204" pitchFamily="34" charset="0"/>
                      </a:endParaRPr>
                    </a:p>
                    <a:p>
                      <a:pPr marL="0" indent="0" algn="ctr">
                        <a:spcAft>
                          <a:spcPts val="300"/>
                        </a:spcAft>
                        <a:buNone/>
                      </a:pPr>
                      <a:r>
                        <a:rPr lang="en-US" dirty="0">
                          <a:solidFill>
                            <a:srgbClr val="00B050"/>
                          </a:solidFill>
                          <a:latin typeface="Arial" panose="020B0604020202020204" pitchFamily="34" charset="0"/>
                          <a:cs typeface="Arial" panose="020B0604020202020204" pitchFamily="34" charset="0"/>
                        </a:rPr>
                        <a:t>Q1/FY22</a:t>
                      </a:r>
                    </a:p>
                  </a:txBody>
                  <a:tcPr>
                    <a:no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5223977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551CC416-FB9A-4ECC-91D8-88056E37F059}"/>
              </a:ext>
            </a:extLst>
          </p:cNvPr>
          <p:cNvSpPr>
            <a:spLocks noGrp="1" noChangeArrowheads="1"/>
          </p:cNvSpPr>
          <p:nvPr>
            <p:ph type="title"/>
          </p:nvPr>
        </p:nvSpPr>
        <p:spPr>
          <a:xfrm>
            <a:off x="0" y="101600"/>
            <a:ext cx="9144000" cy="1422400"/>
          </a:xfrm>
        </p:spPr>
        <p:txBody>
          <a:bodyPr/>
          <a:lstStyle/>
          <a:p>
            <a:pPr eaLnBrk="1" hangingPunct="1">
              <a:lnSpc>
                <a:spcPct val="85000"/>
              </a:lnSpc>
            </a:pPr>
            <a:r>
              <a:rPr lang="en-US" altLang="en-US" dirty="0">
                <a:ea typeface="ＭＳ Ｐゴシック" panose="020B0600070205080204" pitchFamily="34" charset="-128"/>
              </a:rPr>
              <a:t>FY21 Accomplishment 1:</a:t>
            </a:r>
            <a:br>
              <a:rPr lang="en-US" altLang="en-US" dirty="0">
                <a:ea typeface="ＭＳ Ｐゴシック" panose="020B0600070205080204" pitchFamily="34" charset="-128"/>
              </a:rPr>
            </a:br>
            <a:r>
              <a:rPr lang="en-US" altLang="en-US" sz="2400" dirty="0">
                <a:ea typeface="ＭＳ Ｐゴシック" panose="020B0600070205080204" pitchFamily="34" charset="-128"/>
              </a:rPr>
              <a:t>Extended </a:t>
            </a:r>
            <a:r>
              <a:rPr lang="en-US" altLang="en-US" sz="2400" b="1" dirty="0">
                <a:ea typeface="ＭＳ Ｐゴシック" panose="020B0600070205080204" pitchFamily="34" charset="-128"/>
              </a:rPr>
              <a:t>CE-QUAL-W2 WQ Algorithms</a:t>
            </a:r>
            <a:br>
              <a:rPr lang="en-US" altLang="en-US" sz="2400" b="1" dirty="0">
                <a:ea typeface="ＭＳ Ｐゴシック" panose="020B0600070205080204" pitchFamily="34" charset="-128"/>
              </a:rPr>
            </a:br>
            <a:r>
              <a:rPr lang="en-US" altLang="en-US" sz="2400" b="1" dirty="0">
                <a:ea typeface="ＭＳ Ｐゴシック" panose="020B0600070205080204" pitchFamily="34" charset="-128"/>
              </a:rPr>
              <a:t>(Task 1)</a:t>
            </a:r>
            <a:br>
              <a:rPr lang="en-US" altLang="en-US" sz="2400" b="1" dirty="0">
                <a:ea typeface="ＭＳ Ｐゴシック" panose="020B0600070205080204" pitchFamily="34" charset="-128"/>
              </a:rPr>
            </a:br>
            <a:endParaRPr lang="en-US" altLang="en-US" b="1" dirty="0">
              <a:ea typeface="ＭＳ Ｐゴシック" panose="020B0600070205080204" pitchFamily="34" charset="-128"/>
            </a:endParaRPr>
          </a:p>
        </p:txBody>
      </p:sp>
      <p:sp>
        <p:nvSpPr>
          <p:cNvPr id="3" name="Rectangle 2">
            <a:extLst>
              <a:ext uri="{FF2B5EF4-FFF2-40B4-BE49-F238E27FC236}">
                <a16:creationId xmlns:a16="http://schemas.microsoft.com/office/drawing/2014/main" id="{13D37E6E-6535-44E1-AACC-41FF0ED203DC}"/>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4" name="Object 3">
            <a:extLst>
              <a:ext uri="{FF2B5EF4-FFF2-40B4-BE49-F238E27FC236}">
                <a16:creationId xmlns:a16="http://schemas.microsoft.com/office/drawing/2014/main" id="{D7DCEF15-7836-44FC-96B1-79BCE88A2D20}"/>
              </a:ext>
            </a:extLst>
          </p:cNvPr>
          <p:cNvGraphicFramePr>
            <a:graphicFrameLocks noChangeAspect="1"/>
          </p:cNvGraphicFramePr>
          <p:nvPr>
            <p:extLst>
              <p:ext uri="{D42A27DB-BD31-4B8C-83A1-F6EECF244321}">
                <p14:modId xmlns:p14="http://schemas.microsoft.com/office/powerpoint/2010/main" val="1095390031"/>
              </p:ext>
            </p:extLst>
          </p:nvPr>
        </p:nvGraphicFramePr>
        <p:xfrm>
          <a:off x="174150" y="1530143"/>
          <a:ext cx="8795700" cy="4483823"/>
        </p:xfrm>
        <a:graphic>
          <a:graphicData uri="http://schemas.openxmlformats.org/presentationml/2006/ole">
            <mc:AlternateContent xmlns:mc="http://schemas.openxmlformats.org/markup-compatibility/2006">
              <mc:Choice xmlns:v="urn:schemas-microsoft-com:vml" Requires="v">
                <p:oleObj spid="_x0000_s1198" name="Visio" r:id="rId3" imgW="8477223" imgH="4324336" progId="Visio.Drawing.15">
                  <p:embed/>
                </p:oleObj>
              </mc:Choice>
              <mc:Fallback>
                <p:oleObj name="Visio" r:id="rId3" imgW="8477223" imgH="4324336" progId="Visio.Drawing.15">
                  <p:embed/>
                  <p:pic>
                    <p:nvPicPr>
                      <p:cNvPr id="4" name="Object 3">
                        <a:extLst>
                          <a:ext uri="{FF2B5EF4-FFF2-40B4-BE49-F238E27FC236}">
                            <a16:creationId xmlns:a16="http://schemas.microsoft.com/office/drawing/2014/main" id="{D7DCEF15-7836-44FC-96B1-79BCE88A2D2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4150" y="1530143"/>
                        <a:ext cx="8795700" cy="4483823"/>
                      </a:xfrm>
                      <a:prstGeom prst="rect">
                        <a:avLst/>
                      </a:prstGeom>
                      <a:solidFill>
                        <a:schemeClr val="accent1">
                          <a:lumMod val="20000"/>
                          <a:lumOff val="80000"/>
                        </a:schemeClr>
                      </a:solidFill>
                    </p:spPr>
                  </p:pic>
                </p:oleObj>
              </mc:Fallback>
            </mc:AlternateContent>
          </a:graphicData>
        </a:graphic>
      </p:graphicFrame>
      <p:sp>
        <p:nvSpPr>
          <p:cNvPr id="5" name="TextBox 4">
            <a:extLst>
              <a:ext uri="{FF2B5EF4-FFF2-40B4-BE49-F238E27FC236}">
                <a16:creationId xmlns:a16="http://schemas.microsoft.com/office/drawing/2014/main" id="{70618D83-883B-4F42-8C54-566A8D325E01}"/>
              </a:ext>
            </a:extLst>
          </p:cNvPr>
          <p:cNvSpPr txBox="1"/>
          <p:nvPr/>
        </p:nvSpPr>
        <p:spPr>
          <a:xfrm>
            <a:off x="6709651" y="1545502"/>
            <a:ext cx="1534886" cy="1384995"/>
          </a:xfrm>
          <a:prstGeom prst="rect">
            <a:avLst/>
          </a:prstGeom>
          <a:solidFill>
            <a:srgbClr val="92D050"/>
          </a:solidFill>
        </p:spPr>
        <p:txBody>
          <a:bodyPr wrap="square" rtlCol="0">
            <a:spAutoFit/>
          </a:bodyPr>
          <a:lstStyle/>
          <a:p>
            <a:pPr algn="ctr"/>
            <a:r>
              <a:rPr lang="en-US" sz="1200" b="1" dirty="0"/>
              <a:t>General Constituents</a:t>
            </a:r>
          </a:p>
          <a:p>
            <a:pPr algn="ctr"/>
            <a:r>
              <a:rPr lang="en-US" sz="1200" b="1" dirty="0"/>
              <a:t>Bacteria</a:t>
            </a:r>
          </a:p>
          <a:p>
            <a:pPr algn="ctr"/>
            <a:r>
              <a:rPr lang="en-US" sz="1200" b="1" dirty="0"/>
              <a:t>CBOD</a:t>
            </a:r>
          </a:p>
          <a:p>
            <a:pPr algn="ctr"/>
            <a:r>
              <a:rPr lang="en-US" sz="1200" b="1" dirty="0"/>
              <a:t>DGP, N2</a:t>
            </a:r>
          </a:p>
          <a:p>
            <a:pPr algn="ctr"/>
            <a:r>
              <a:rPr lang="en-US" sz="1200" b="1" dirty="0"/>
              <a:t>TDG</a:t>
            </a:r>
          </a:p>
          <a:p>
            <a:pPr algn="ctr"/>
            <a:r>
              <a:rPr lang="en-US" sz="1200" b="1" dirty="0"/>
              <a:t>Algae toxins</a:t>
            </a:r>
          </a:p>
        </p:txBody>
      </p:sp>
      <p:sp>
        <p:nvSpPr>
          <p:cNvPr id="7" name="TextBox 6">
            <a:extLst>
              <a:ext uri="{FF2B5EF4-FFF2-40B4-BE49-F238E27FC236}">
                <a16:creationId xmlns:a16="http://schemas.microsoft.com/office/drawing/2014/main" id="{046044A4-1201-4C31-B302-BF46D5BDD8DA}"/>
              </a:ext>
            </a:extLst>
          </p:cNvPr>
          <p:cNvSpPr txBox="1"/>
          <p:nvPr/>
        </p:nvSpPr>
        <p:spPr>
          <a:xfrm>
            <a:off x="838200" y="1868667"/>
            <a:ext cx="1534887" cy="738664"/>
          </a:xfrm>
          <a:prstGeom prst="rect">
            <a:avLst/>
          </a:prstGeom>
          <a:solidFill>
            <a:srgbClr val="92D050"/>
          </a:solidFill>
        </p:spPr>
        <p:txBody>
          <a:bodyPr wrap="square">
            <a:spAutoFit/>
          </a:bodyPr>
          <a:lstStyle/>
          <a:p>
            <a:pPr marL="0" lvl="2" algn="ctr"/>
            <a:r>
              <a:rPr lang="en-US" sz="1400" b="1" dirty="0"/>
              <a:t>H2S, CH4, SO4, Fe(II), </a:t>
            </a:r>
            <a:r>
              <a:rPr lang="en-US" sz="1400" b="1" dirty="0" err="1"/>
              <a:t>FeOOH</a:t>
            </a:r>
            <a:r>
              <a:rPr lang="en-US" sz="1400" b="1" dirty="0"/>
              <a:t>, Mn(II), MnO2</a:t>
            </a:r>
          </a:p>
        </p:txBody>
      </p:sp>
      <p:sp>
        <p:nvSpPr>
          <p:cNvPr id="8" name="TextBox 7">
            <a:extLst>
              <a:ext uri="{FF2B5EF4-FFF2-40B4-BE49-F238E27FC236}">
                <a16:creationId xmlns:a16="http://schemas.microsoft.com/office/drawing/2014/main" id="{CD0317BE-0174-463D-8E6A-6D5304789D2A}"/>
              </a:ext>
            </a:extLst>
          </p:cNvPr>
          <p:cNvSpPr txBox="1"/>
          <p:nvPr/>
        </p:nvSpPr>
        <p:spPr>
          <a:xfrm>
            <a:off x="3534711" y="5747900"/>
            <a:ext cx="2074578" cy="738664"/>
          </a:xfrm>
          <a:prstGeom prst="rect">
            <a:avLst/>
          </a:prstGeom>
          <a:solidFill>
            <a:srgbClr val="92D050"/>
          </a:solidFill>
        </p:spPr>
        <p:txBody>
          <a:bodyPr wrap="square">
            <a:spAutoFit/>
          </a:bodyPr>
          <a:lstStyle/>
          <a:p>
            <a:pPr marL="0" lvl="2" algn="ctr"/>
            <a:r>
              <a:rPr lang="en-US" sz="1400" b="1" dirty="0"/>
              <a:t>Zero order</a:t>
            </a:r>
          </a:p>
          <a:p>
            <a:pPr marL="0" lvl="2" algn="ctr"/>
            <a:r>
              <a:rPr lang="en-US" sz="1400" b="1" dirty="0"/>
              <a:t>First order</a:t>
            </a:r>
          </a:p>
          <a:p>
            <a:pPr marL="0" lvl="2" algn="ctr"/>
            <a:r>
              <a:rPr lang="en-US" sz="1400" b="1" dirty="0"/>
              <a:t>Sediment diagenesis</a:t>
            </a:r>
          </a:p>
        </p:txBody>
      </p:sp>
      <p:sp>
        <p:nvSpPr>
          <p:cNvPr id="10" name="TextBox 9">
            <a:extLst>
              <a:ext uri="{FF2B5EF4-FFF2-40B4-BE49-F238E27FC236}">
                <a16:creationId xmlns:a16="http://schemas.microsoft.com/office/drawing/2014/main" id="{8745F638-7053-45B9-A6B8-64FB819D6D5D}"/>
              </a:ext>
            </a:extLst>
          </p:cNvPr>
          <p:cNvSpPr txBox="1"/>
          <p:nvPr/>
        </p:nvSpPr>
        <p:spPr>
          <a:xfrm>
            <a:off x="3704663" y="3402723"/>
            <a:ext cx="1801908" cy="369332"/>
          </a:xfrm>
          <a:prstGeom prst="rect">
            <a:avLst/>
          </a:prstGeom>
          <a:solidFill>
            <a:srgbClr val="92D050"/>
          </a:solidFill>
        </p:spPr>
        <p:txBody>
          <a:bodyPr wrap="square">
            <a:spAutoFit/>
          </a:bodyPr>
          <a:lstStyle/>
          <a:p>
            <a:r>
              <a:rPr lang="en-US" sz="1800" dirty="0"/>
              <a:t>Organic Carbon</a:t>
            </a:r>
            <a:endParaRPr lang="en-US" dirty="0"/>
          </a:p>
        </p:txBody>
      </p:sp>
      <p:sp>
        <p:nvSpPr>
          <p:cNvPr id="9" name="TextBox 8">
            <a:extLst>
              <a:ext uri="{FF2B5EF4-FFF2-40B4-BE49-F238E27FC236}">
                <a16:creationId xmlns:a16="http://schemas.microsoft.com/office/drawing/2014/main" id="{500B919A-2799-664E-B55D-EECFD5B0C6CE}"/>
              </a:ext>
            </a:extLst>
          </p:cNvPr>
          <p:cNvSpPr txBox="1"/>
          <p:nvPr/>
        </p:nvSpPr>
        <p:spPr>
          <a:xfrm>
            <a:off x="174150" y="6117232"/>
            <a:ext cx="1846845" cy="369332"/>
          </a:xfrm>
          <a:prstGeom prst="rect">
            <a:avLst/>
          </a:prstGeom>
          <a:noFill/>
        </p:spPr>
        <p:txBody>
          <a:bodyPr wrap="square" rtlCol="0">
            <a:spAutoFit/>
          </a:bodyPr>
          <a:lstStyle/>
          <a:p>
            <a:r>
              <a:rPr lang="en-US" sz="1800" dirty="0"/>
              <a:t>Status: On Time</a:t>
            </a:r>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7F61A964-BE57-48CB-BC7E-2BBE38BFD58B}"/>
              </a:ext>
            </a:extLst>
          </p:cNvPr>
          <p:cNvSpPr>
            <a:spLocks noGrp="1" noChangeArrowheads="1"/>
          </p:cNvSpPr>
          <p:nvPr>
            <p:ph type="title"/>
          </p:nvPr>
        </p:nvSpPr>
        <p:spPr>
          <a:xfrm>
            <a:off x="0" y="101600"/>
            <a:ext cx="9144000" cy="1422400"/>
          </a:xfrm>
        </p:spPr>
        <p:txBody>
          <a:bodyPr/>
          <a:lstStyle/>
          <a:p>
            <a:pPr eaLnBrk="1" hangingPunct="1"/>
            <a:r>
              <a:rPr lang="en-US" altLang="en-US" dirty="0">
                <a:ea typeface="ＭＳ Ｐゴシック" panose="020B0600070205080204" pitchFamily="34" charset="-128"/>
              </a:rPr>
              <a:t>FY21 Accomplishment 1: </a:t>
            </a:r>
            <a:br>
              <a:rPr lang="en-US" altLang="en-US" dirty="0">
                <a:ea typeface="ＭＳ Ｐゴシック" panose="020B0600070205080204" pitchFamily="34" charset="-128"/>
              </a:rPr>
            </a:br>
            <a:r>
              <a:rPr lang="en-US" altLang="en-US" sz="2400" dirty="0">
                <a:ea typeface="ＭＳ Ｐゴシック" panose="020B0600070205080204" pitchFamily="34" charset="-128"/>
              </a:rPr>
              <a:t>Full </a:t>
            </a:r>
            <a:r>
              <a:rPr lang="en-US" sz="2400" dirty="0">
                <a:ea typeface="ＭＳ Ｐゴシック" pitchFamily="34" charset="-128"/>
              </a:rPr>
              <a:t>Organic Carbon Cycle and BOD</a:t>
            </a:r>
            <a:br>
              <a:rPr lang="en-US" sz="2400" dirty="0">
                <a:ea typeface="ＭＳ Ｐゴシック" pitchFamily="34" charset="-128"/>
              </a:rPr>
            </a:br>
            <a:r>
              <a:rPr lang="en-US" sz="2400" dirty="0">
                <a:ea typeface="ＭＳ Ｐゴシック" pitchFamily="34" charset="-128"/>
              </a:rPr>
              <a:t>(Task 1)</a:t>
            </a:r>
            <a:br>
              <a:rPr lang="en-US" altLang="en-US" sz="2400" b="1" dirty="0">
                <a:ea typeface="ＭＳ Ｐゴシック" panose="020B0600070205080204" pitchFamily="34" charset="-128"/>
              </a:rPr>
            </a:br>
            <a:endParaRPr lang="en-US" altLang="en-US" b="1" dirty="0">
              <a:ea typeface="ＭＳ Ｐゴシック" panose="020B0600070205080204" pitchFamily="34" charset="-128"/>
            </a:endParaRPr>
          </a:p>
        </p:txBody>
      </p:sp>
      <p:graphicFrame>
        <p:nvGraphicFramePr>
          <p:cNvPr id="4" name="Object 3">
            <a:extLst>
              <a:ext uri="{FF2B5EF4-FFF2-40B4-BE49-F238E27FC236}">
                <a16:creationId xmlns:a16="http://schemas.microsoft.com/office/drawing/2014/main" id="{3227AFF5-F05B-4376-B85C-ADF5BA74E8B2}"/>
              </a:ext>
            </a:extLst>
          </p:cNvPr>
          <p:cNvGraphicFramePr>
            <a:graphicFrameLocks noChangeAspect="1"/>
          </p:cNvGraphicFramePr>
          <p:nvPr>
            <p:extLst>
              <p:ext uri="{D42A27DB-BD31-4B8C-83A1-F6EECF244321}">
                <p14:modId xmlns:p14="http://schemas.microsoft.com/office/powerpoint/2010/main" val="226522947"/>
              </p:ext>
            </p:extLst>
          </p:nvPr>
        </p:nvGraphicFramePr>
        <p:xfrm>
          <a:off x="67349" y="1518312"/>
          <a:ext cx="4775200" cy="1758950"/>
        </p:xfrm>
        <a:graphic>
          <a:graphicData uri="http://schemas.openxmlformats.org/presentationml/2006/ole">
            <mc:AlternateContent xmlns:mc="http://schemas.openxmlformats.org/markup-compatibility/2006">
              <mc:Choice xmlns:v="urn:schemas-microsoft-com:vml" Requires="v">
                <p:oleObj spid="_x0000_s2914" name="Visio" r:id="rId3" imgW="4787836" imgH="1752600" progId="Visio.Drawing.15">
                  <p:embed/>
                </p:oleObj>
              </mc:Choice>
              <mc:Fallback>
                <p:oleObj name="Visio" r:id="rId3" imgW="4787836" imgH="1752600" progId="Visio.Drawing.15">
                  <p:embed/>
                  <p:pic>
                    <p:nvPicPr>
                      <p:cNvPr id="4" name="Object 3">
                        <a:extLst>
                          <a:ext uri="{FF2B5EF4-FFF2-40B4-BE49-F238E27FC236}">
                            <a16:creationId xmlns:a16="http://schemas.microsoft.com/office/drawing/2014/main" id="{3227AFF5-F05B-4376-B85C-ADF5BA74E8B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349" y="1518312"/>
                        <a:ext cx="4775200" cy="1758950"/>
                      </a:xfrm>
                      <a:prstGeom prst="rect">
                        <a:avLst/>
                      </a:prstGeom>
                      <a:solidFill>
                        <a:schemeClr val="accent5">
                          <a:lumMod val="90000"/>
                        </a:schemeClr>
                      </a:solidFill>
                    </p:spPr>
                  </p:pic>
                </p:oleObj>
              </mc:Fallback>
            </mc:AlternateContent>
          </a:graphicData>
        </a:graphic>
      </p:graphicFrame>
      <p:graphicFrame>
        <p:nvGraphicFramePr>
          <p:cNvPr id="5" name="Object 4">
            <a:extLst>
              <a:ext uri="{FF2B5EF4-FFF2-40B4-BE49-F238E27FC236}">
                <a16:creationId xmlns:a16="http://schemas.microsoft.com/office/drawing/2014/main" id="{45604B5F-1C3B-4403-BE98-9FCB6FD56B87}"/>
              </a:ext>
            </a:extLst>
          </p:cNvPr>
          <p:cNvGraphicFramePr>
            <a:graphicFrameLocks noChangeAspect="1"/>
          </p:cNvGraphicFramePr>
          <p:nvPr>
            <p:extLst>
              <p:ext uri="{D42A27DB-BD31-4B8C-83A1-F6EECF244321}">
                <p14:modId xmlns:p14="http://schemas.microsoft.com/office/powerpoint/2010/main" val="3924129129"/>
              </p:ext>
            </p:extLst>
          </p:nvPr>
        </p:nvGraphicFramePr>
        <p:xfrm>
          <a:off x="5107901" y="1511962"/>
          <a:ext cx="3968750" cy="1771650"/>
        </p:xfrm>
        <a:graphic>
          <a:graphicData uri="http://schemas.openxmlformats.org/presentationml/2006/ole">
            <mc:AlternateContent xmlns:mc="http://schemas.openxmlformats.org/markup-compatibility/2006">
              <mc:Choice xmlns:v="urn:schemas-microsoft-com:vml" Requires="v">
                <p:oleObj spid="_x0000_s2915" name="Visio" r:id="rId5" imgW="3968793" imgH="1752600" progId="Visio.Drawing.15">
                  <p:embed/>
                </p:oleObj>
              </mc:Choice>
              <mc:Fallback>
                <p:oleObj name="Visio" r:id="rId5" imgW="3968793" imgH="1752600" progId="Visio.Drawing.15">
                  <p:embed/>
                  <p:pic>
                    <p:nvPicPr>
                      <p:cNvPr id="5" name="Object 4">
                        <a:extLst>
                          <a:ext uri="{FF2B5EF4-FFF2-40B4-BE49-F238E27FC236}">
                            <a16:creationId xmlns:a16="http://schemas.microsoft.com/office/drawing/2014/main" id="{45604B5F-1C3B-4403-BE98-9FCB6FD56B8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07901" y="1511962"/>
                        <a:ext cx="3968750" cy="1771650"/>
                      </a:xfrm>
                      <a:prstGeom prst="rect">
                        <a:avLst/>
                      </a:prstGeom>
                      <a:solidFill>
                        <a:schemeClr val="accent5">
                          <a:lumMod val="90000"/>
                        </a:schemeClr>
                      </a:solidFill>
                    </p:spPr>
                  </p:pic>
                </p:oleObj>
              </mc:Fallback>
            </mc:AlternateContent>
          </a:graphicData>
        </a:graphic>
      </p:graphicFrame>
      <p:graphicFrame>
        <p:nvGraphicFramePr>
          <p:cNvPr id="6" name="Object 5">
            <a:extLst>
              <a:ext uri="{FF2B5EF4-FFF2-40B4-BE49-F238E27FC236}">
                <a16:creationId xmlns:a16="http://schemas.microsoft.com/office/drawing/2014/main" id="{37D25DB4-D63B-4DB2-8FF4-6C6476464AC1}"/>
              </a:ext>
            </a:extLst>
          </p:cNvPr>
          <p:cNvGraphicFramePr>
            <a:graphicFrameLocks noChangeAspect="1"/>
          </p:cNvGraphicFramePr>
          <p:nvPr>
            <p:extLst>
              <p:ext uri="{D42A27DB-BD31-4B8C-83A1-F6EECF244321}">
                <p14:modId xmlns:p14="http://schemas.microsoft.com/office/powerpoint/2010/main" val="4176173915"/>
              </p:ext>
            </p:extLst>
          </p:nvPr>
        </p:nvGraphicFramePr>
        <p:xfrm>
          <a:off x="62826" y="3400425"/>
          <a:ext cx="4699000" cy="1758950"/>
        </p:xfrm>
        <a:graphic>
          <a:graphicData uri="http://schemas.openxmlformats.org/presentationml/2006/ole">
            <mc:AlternateContent xmlns:mc="http://schemas.openxmlformats.org/markup-compatibility/2006">
              <mc:Choice xmlns:v="urn:schemas-microsoft-com:vml" Requires="v">
                <p:oleObj spid="_x0000_s2916" name="Visio" r:id="rId7" imgW="4673660" imgH="1752600" progId="Visio.Drawing.15">
                  <p:embed/>
                </p:oleObj>
              </mc:Choice>
              <mc:Fallback>
                <p:oleObj name="Visio" r:id="rId7" imgW="4673660" imgH="1752600" progId="Visio.Drawing.15">
                  <p:embed/>
                  <p:pic>
                    <p:nvPicPr>
                      <p:cNvPr id="6" name="Object 5">
                        <a:extLst>
                          <a:ext uri="{FF2B5EF4-FFF2-40B4-BE49-F238E27FC236}">
                            <a16:creationId xmlns:a16="http://schemas.microsoft.com/office/drawing/2014/main" id="{37D25DB4-D63B-4DB2-8FF4-6C6476464AC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2826" y="3400425"/>
                        <a:ext cx="4699000" cy="1758950"/>
                      </a:xfrm>
                      <a:prstGeom prst="rect">
                        <a:avLst/>
                      </a:prstGeom>
                      <a:solidFill>
                        <a:schemeClr val="accent5">
                          <a:lumMod val="90000"/>
                        </a:schemeClr>
                      </a:solidFill>
                    </p:spPr>
                  </p:pic>
                </p:oleObj>
              </mc:Fallback>
            </mc:AlternateContent>
          </a:graphicData>
        </a:graphic>
      </p:graphicFrame>
      <p:graphicFrame>
        <p:nvGraphicFramePr>
          <p:cNvPr id="7" name="Object 6">
            <a:extLst>
              <a:ext uri="{FF2B5EF4-FFF2-40B4-BE49-F238E27FC236}">
                <a16:creationId xmlns:a16="http://schemas.microsoft.com/office/drawing/2014/main" id="{5876A959-C695-49E3-AE64-1E7DEB8888A8}"/>
              </a:ext>
            </a:extLst>
          </p:cNvPr>
          <p:cNvGraphicFramePr>
            <a:graphicFrameLocks noChangeAspect="1"/>
          </p:cNvGraphicFramePr>
          <p:nvPr>
            <p:extLst>
              <p:ext uri="{D42A27DB-BD31-4B8C-83A1-F6EECF244321}">
                <p14:modId xmlns:p14="http://schemas.microsoft.com/office/powerpoint/2010/main" val="530474521"/>
              </p:ext>
            </p:extLst>
          </p:nvPr>
        </p:nvGraphicFramePr>
        <p:xfrm>
          <a:off x="464224" y="5339688"/>
          <a:ext cx="3981450" cy="1136650"/>
        </p:xfrm>
        <a:graphic>
          <a:graphicData uri="http://schemas.openxmlformats.org/presentationml/2006/ole">
            <mc:AlternateContent xmlns:mc="http://schemas.openxmlformats.org/markup-compatibility/2006">
              <mc:Choice xmlns:v="urn:schemas-microsoft-com:vml" Requires="v">
                <p:oleObj spid="_x0000_s2917" name="Visio" r:id="rId9" imgW="4000489" imgH="1130390" progId="Visio.Drawing.15">
                  <p:embed/>
                </p:oleObj>
              </mc:Choice>
              <mc:Fallback>
                <p:oleObj name="Visio" r:id="rId9" imgW="4000489" imgH="1130390" progId="Visio.Drawing.15">
                  <p:embed/>
                  <p:pic>
                    <p:nvPicPr>
                      <p:cNvPr id="7" name="Object 6">
                        <a:extLst>
                          <a:ext uri="{FF2B5EF4-FFF2-40B4-BE49-F238E27FC236}">
                            <a16:creationId xmlns:a16="http://schemas.microsoft.com/office/drawing/2014/main" id="{5876A959-C695-49E3-AE64-1E7DEB8888A8}"/>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64224" y="5339688"/>
                        <a:ext cx="3981450" cy="1136650"/>
                      </a:xfrm>
                      <a:prstGeom prst="rect">
                        <a:avLst/>
                      </a:prstGeom>
                      <a:solidFill>
                        <a:schemeClr val="accent5">
                          <a:lumMod val="90000"/>
                        </a:schemeClr>
                      </a:solidFill>
                    </p:spPr>
                  </p:pic>
                </p:oleObj>
              </mc:Fallback>
            </mc:AlternateContent>
          </a:graphicData>
        </a:graphic>
      </p:graphicFrame>
      <p:graphicFrame>
        <p:nvGraphicFramePr>
          <p:cNvPr id="8" name="Object 7">
            <a:extLst>
              <a:ext uri="{FF2B5EF4-FFF2-40B4-BE49-F238E27FC236}">
                <a16:creationId xmlns:a16="http://schemas.microsoft.com/office/drawing/2014/main" id="{2E102972-13EF-44DC-88D8-3F20DE7F44EF}"/>
              </a:ext>
            </a:extLst>
          </p:cNvPr>
          <p:cNvGraphicFramePr>
            <a:graphicFrameLocks noChangeAspect="1"/>
          </p:cNvGraphicFramePr>
          <p:nvPr>
            <p:extLst>
              <p:ext uri="{D42A27DB-BD31-4B8C-83A1-F6EECF244321}">
                <p14:modId xmlns:p14="http://schemas.microsoft.com/office/powerpoint/2010/main" val="3288528226"/>
              </p:ext>
            </p:extLst>
          </p:nvPr>
        </p:nvGraphicFramePr>
        <p:xfrm>
          <a:off x="4866601" y="3657600"/>
          <a:ext cx="4210050" cy="2562225"/>
        </p:xfrm>
        <a:graphic>
          <a:graphicData uri="http://schemas.openxmlformats.org/presentationml/2006/ole">
            <mc:AlternateContent xmlns:mc="http://schemas.openxmlformats.org/markup-compatibility/2006">
              <mc:Choice xmlns:v="urn:schemas-microsoft-com:vml" Requires="v">
                <p:oleObj spid="_x0000_s2918" r:id="rId11" imgW="4248111" imgH="2546305" progId="Visio.Drawing.15">
                  <p:embed/>
                </p:oleObj>
              </mc:Choice>
              <mc:Fallback>
                <p:oleObj r:id="rId11" imgW="4248111" imgH="2546305" progId="Visio.Drawing.15">
                  <p:embed/>
                  <p:pic>
                    <p:nvPicPr>
                      <p:cNvPr id="8" name="Object 7">
                        <a:extLst>
                          <a:ext uri="{FF2B5EF4-FFF2-40B4-BE49-F238E27FC236}">
                            <a16:creationId xmlns:a16="http://schemas.microsoft.com/office/drawing/2014/main" id="{2E102972-13EF-44DC-88D8-3F20DE7F44E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4866601" y="3657600"/>
                        <a:ext cx="4210050" cy="2562225"/>
                      </a:xfrm>
                      <a:prstGeom prst="rect">
                        <a:avLst/>
                      </a:prstGeom>
                      <a:solidFill>
                        <a:schemeClr val="accent5">
                          <a:lumMod val="75000"/>
                        </a:schemeClr>
                      </a:solidFill>
                    </p:spPr>
                  </p:pic>
                </p:oleObj>
              </mc:Fallback>
            </mc:AlternateContent>
          </a:graphicData>
        </a:graphic>
      </p:graphicFrame>
      <p:sp>
        <p:nvSpPr>
          <p:cNvPr id="9" name="TextBox 8">
            <a:extLst>
              <a:ext uri="{FF2B5EF4-FFF2-40B4-BE49-F238E27FC236}">
                <a16:creationId xmlns:a16="http://schemas.microsoft.com/office/drawing/2014/main" id="{6C29F489-6421-7440-A83B-61B8CBABDA9A}"/>
              </a:ext>
            </a:extLst>
          </p:cNvPr>
          <p:cNvSpPr txBox="1"/>
          <p:nvPr/>
        </p:nvSpPr>
        <p:spPr>
          <a:xfrm>
            <a:off x="4842549" y="6248400"/>
            <a:ext cx="1957092" cy="369332"/>
          </a:xfrm>
          <a:prstGeom prst="rect">
            <a:avLst/>
          </a:prstGeom>
          <a:noFill/>
        </p:spPr>
        <p:txBody>
          <a:bodyPr wrap="square" rtlCol="0">
            <a:spAutoFit/>
          </a:bodyPr>
          <a:lstStyle/>
          <a:p>
            <a:r>
              <a:rPr lang="en-US" sz="1800" dirty="0"/>
              <a:t>Status: On Time</a:t>
            </a:r>
          </a:p>
        </p:txBody>
      </p:sp>
    </p:spTree>
    <p:extLst>
      <p:ext uri="{BB962C8B-B14F-4D97-AF65-F5344CB8AC3E}">
        <p14:creationId xmlns:p14="http://schemas.microsoft.com/office/powerpoint/2010/main" val="1095527091"/>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7F61A964-BE57-48CB-BC7E-2BBE38BFD58B}"/>
              </a:ext>
            </a:extLst>
          </p:cNvPr>
          <p:cNvSpPr>
            <a:spLocks noGrp="1" noChangeArrowheads="1"/>
          </p:cNvSpPr>
          <p:nvPr>
            <p:ph type="title"/>
          </p:nvPr>
        </p:nvSpPr>
        <p:spPr>
          <a:xfrm>
            <a:off x="0" y="101600"/>
            <a:ext cx="9144000" cy="1422400"/>
          </a:xfrm>
        </p:spPr>
        <p:txBody>
          <a:bodyPr/>
          <a:lstStyle/>
          <a:p>
            <a:pPr eaLnBrk="1" hangingPunct="1"/>
            <a:r>
              <a:rPr lang="en-US" altLang="en-US" dirty="0">
                <a:ea typeface="ＭＳ Ｐゴシック" panose="020B0600070205080204" pitchFamily="34" charset="-128"/>
              </a:rPr>
              <a:t>FY21 Accomplishment 1:</a:t>
            </a:r>
            <a:br>
              <a:rPr lang="en-US" altLang="en-US" dirty="0">
                <a:ea typeface="ＭＳ Ｐゴシック" panose="020B0600070205080204" pitchFamily="34" charset="-128"/>
              </a:rPr>
            </a:br>
            <a:r>
              <a:rPr lang="en-US" altLang="en-US" sz="2400" b="1" dirty="0">
                <a:ea typeface="ＭＳ Ｐゴシック" panose="020B0600070205080204" pitchFamily="34" charset="-128"/>
              </a:rPr>
              <a:t>Sediment Diagenesis Module</a:t>
            </a:r>
            <a:br>
              <a:rPr lang="en-US" altLang="en-US" sz="2400" b="1" dirty="0">
                <a:ea typeface="ＭＳ Ｐゴシック" panose="020B0600070205080204" pitchFamily="34" charset="-128"/>
              </a:rPr>
            </a:br>
            <a:r>
              <a:rPr lang="en-US" altLang="en-US" sz="2400" b="1" dirty="0">
                <a:ea typeface="ＭＳ Ｐゴシック" panose="020B0600070205080204" pitchFamily="34" charset="-128"/>
              </a:rPr>
              <a:t>(Task 1)</a:t>
            </a:r>
            <a:br>
              <a:rPr lang="en-US" altLang="en-US" sz="2400" b="1" dirty="0">
                <a:ea typeface="ＭＳ Ｐゴシック" panose="020B0600070205080204" pitchFamily="34" charset="-128"/>
              </a:rPr>
            </a:br>
            <a:endParaRPr lang="en-US" altLang="en-US" b="1" dirty="0">
              <a:ea typeface="ＭＳ Ｐゴシック" panose="020B0600070205080204" pitchFamily="34" charset="-128"/>
            </a:endParaRPr>
          </a:p>
        </p:txBody>
      </p:sp>
      <p:sp>
        <p:nvSpPr>
          <p:cNvPr id="4" name="Content Placeholder 2">
            <a:extLst>
              <a:ext uri="{FF2B5EF4-FFF2-40B4-BE49-F238E27FC236}">
                <a16:creationId xmlns:a16="http://schemas.microsoft.com/office/drawing/2014/main" id="{8C57CECE-85F2-4397-A70D-FDD2287C6A73}"/>
              </a:ext>
            </a:extLst>
          </p:cNvPr>
          <p:cNvSpPr>
            <a:spLocks noGrp="1"/>
          </p:cNvSpPr>
          <p:nvPr>
            <p:ph idx="1"/>
          </p:nvPr>
        </p:nvSpPr>
        <p:spPr>
          <a:xfrm>
            <a:off x="71405" y="1433600"/>
            <a:ext cx="4142226" cy="5195800"/>
          </a:xfrm>
        </p:spPr>
        <p:txBody>
          <a:bodyPr>
            <a:normAutofit fontScale="25000" lnSpcReduction="20000"/>
          </a:bodyPr>
          <a:lstStyle/>
          <a:p>
            <a:pPr marL="0" indent="0">
              <a:spcAft>
                <a:spcPts val="600"/>
              </a:spcAft>
              <a:buNone/>
            </a:pPr>
            <a:endParaRPr lang="en-US" sz="4800" b="1" dirty="0">
              <a:latin typeface="Arial" panose="020B0604020202020204" pitchFamily="34" charset="0"/>
              <a:cs typeface="Arial" panose="020B0604020202020204" pitchFamily="34" charset="0"/>
            </a:endParaRPr>
          </a:p>
          <a:p>
            <a:pPr marL="0" indent="0">
              <a:spcAft>
                <a:spcPts val="600"/>
              </a:spcAft>
              <a:buNone/>
            </a:pPr>
            <a:r>
              <a:rPr lang="en-US" sz="6400" b="1" i="1" dirty="0">
                <a:latin typeface="Arial" panose="020B0604020202020204" pitchFamily="34" charset="0"/>
                <a:cs typeface="Arial" panose="020B0604020202020204" pitchFamily="34" charset="0"/>
              </a:rPr>
              <a:t>Inputs: csv format</a:t>
            </a:r>
          </a:p>
          <a:p>
            <a:pPr>
              <a:spcAft>
                <a:spcPts val="600"/>
              </a:spcAft>
            </a:pPr>
            <a:r>
              <a:rPr lang="en-US" sz="5600" dirty="0">
                <a:latin typeface="Arial" panose="020B0604020202020204" pitchFamily="34" charset="0"/>
                <a:cs typeface="Arial" panose="020B0604020202020204" pitchFamily="34" charset="0"/>
              </a:rPr>
              <a:t>Outputs: Bottom layer and averaged outputs</a:t>
            </a:r>
          </a:p>
          <a:p>
            <a:pPr>
              <a:spcAft>
                <a:spcPts val="600"/>
              </a:spcAft>
            </a:pPr>
            <a:r>
              <a:rPr lang="en-US" sz="5600" dirty="0">
                <a:latin typeface="Arial" panose="020B0604020202020204" pitchFamily="34" charset="0"/>
                <a:cs typeface="Arial" panose="020B0604020202020204" pitchFamily="34" charset="0"/>
              </a:rPr>
              <a:t>Simplified computations to steady-state</a:t>
            </a:r>
          </a:p>
          <a:p>
            <a:pPr>
              <a:lnSpc>
                <a:spcPct val="120000"/>
              </a:lnSpc>
              <a:spcBef>
                <a:spcPts val="0"/>
              </a:spcBef>
              <a:spcAft>
                <a:spcPts val="600"/>
              </a:spcAft>
            </a:pPr>
            <a:r>
              <a:rPr lang="en-US" sz="5600" kern="0" dirty="0">
                <a:effectLst/>
                <a:latin typeface="Arial" panose="020B0604020202020204" pitchFamily="34" charset="0"/>
                <a:ea typeface="DengXian" panose="02010600030101010101" pitchFamily="2" charset="-122"/>
                <a:cs typeface="Arial" panose="020B0604020202020204" pitchFamily="34" charset="0"/>
              </a:rPr>
              <a:t>Add SOD and sediment fluxes for all water column layers</a:t>
            </a:r>
            <a:r>
              <a:rPr lang="en-US" sz="5600" kern="0" dirty="0">
                <a:latin typeface="Arial" panose="020B0604020202020204" pitchFamily="34" charset="0"/>
                <a:ea typeface="DengXian" panose="02010600030101010101" pitchFamily="2" charset="-122"/>
                <a:cs typeface="Arial" panose="020B0604020202020204" pitchFamily="34" charset="0"/>
              </a:rPr>
              <a:t> </a:t>
            </a:r>
            <a:endParaRPr lang="en-US" sz="5600" kern="100" dirty="0">
              <a:effectLst/>
              <a:latin typeface="Arial" panose="020B0604020202020204" pitchFamily="34" charset="0"/>
              <a:ea typeface="DengXian" panose="02010600030101010101" pitchFamily="2" charset="-122"/>
              <a:cs typeface="Arial" panose="020B0604020202020204" pitchFamily="34" charset="0"/>
            </a:endParaRPr>
          </a:p>
          <a:p>
            <a:pPr>
              <a:lnSpc>
                <a:spcPct val="120000"/>
              </a:lnSpc>
              <a:spcBef>
                <a:spcPts val="0"/>
              </a:spcBef>
              <a:spcAft>
                <a:spcPts val="600"/>
              </a:spcAft>
            </a:pPr>
            <a:r>
              <a:rPr lang="en-US" sz="5600" kern="0" dirty="0">
                <a:effectLst/>
                <a:latin typeface="Arial" panose="020B0604020202020204" pitchFamily="34" charset="0"/>
                <a:ea typeface="DengXian" panose="02010600030101010101" pitchFamily="2" charset="-122"/>
                <a:cs typeface="Arial" panose="020B0604020202020204" pitchFamily="34" charset="0"/>
              </a:rPr>
              <a:t>Add initial conditions for NO3 in sediment layers (layers 1 and 2)</a:t>
            </a:r>
            <a:endParaRPr lang="en-US" sz="5600" kern="100" dirty="0">
              <a:effectLst/>
              <a:latin typeface="Arial" panose="020B0604020202020204" pitchFamily="34" charset="0"/>
              <a:ea typeface="DengXian" panose="02010600030101010101" pitchFamily="2" charset="-122"/>
              <a:cs typeface="Arial" panose="020B0604020202020204" pitchFamily="34" charset="0"/>
            </a:endParaRPr>
          </a:p>
          <a:p>
            <a:pPr>
              <a:lnSpc>
                <a:spcPct val="120000"/>
              </a:lnSpc>
              <a:spcBef>
                <a:spcPts val="0"/>
              </a:spcBef>
              <a:spcAft>
                <a:spcPts val="600"/>
              </a:spcAft>
            </a:pPr>
            <a:r>
              <a:rPr lang="en-US" sz="5600" kern="0" dirty="0">
                <a:effectLst/>
                <a:latin typeface="Arial" panose="020B0604020202020204" pitchFamily="34" charset="0"/>
                <a:ea typeface="DengXian" panose="02010600030101010101" pitchFamily="2" charset="-122"/>
                <a:cs typeface="Arial" panose="020B0604020202020204" pitchFamily="34" charset="0"/>
              </a:rPr>
              <a:t>Add </a:t>
            </a:r>
            <a:r>
              <a:rPr lang="en-US" sz="5600" kern="0" dirty="0">
                <a:latin typeface="Arial" panose="020B0604020202020204" pitchFamily="34" charset="0"/>
                <a:ea typeface="DengXian" panose="02010600030101010101" pitchFamily="2" charset="-122"/>
                <a:cs typeface="Arial" panose="020B0604020202020204" pitchFamily="34" charset="0"/>
              </a:rPr>
              <a:t>an </a:t>
            </a:r>
            <a:r>
              <a:rPr lang="en-US" sz="5600" kern="0" dirty="0">
                <a:effectLst/>
                <a:latin typeface="Arial" panose="020B0604020202020204" pitchFamily="34" charset="0"/>
                <a:ea typeface="DengXian" panose="02010600030101010101" pitchFamily="2" charset="-122"/>
                <a:cs typeface="Arial" panose="020B0604020202020204" pitchFamily="34" charset="0"/>
              </a:rPr>
              <a:t>averaged SOD and sediment fluxes into the output for each segment</a:t>
            </a:r>
            <a:endParaRPr lang="en-US" sz="5600" kern="100" dirty="0">
              <a:effectLst/>
              <a:latin typeface="Arial" panose="020B0604020202020204" pitchFamily="34" charset="0"/>
              <a:ea typeface="DengXian" panose="02010600030101010101" pitchFamily="2" charset="-122"/>
              <a:cs typeface="Arial" panose="020B0604020202020204" pitchFamily="34" charset="0"/>
            </a:endParaRPr>
          </a:p>
          <a:p>
            <a:pPr>
              <a:lnSpc>
                <a:spcPct val="120000"/>
              </a:lnSpc>
              <a:spcBef>
                <a:spcPts val="0"/>
              </a:spcBef>
              <a:spcAft>
                <a:spcPts val="600"/>
              </a:spcAft>
            </a:pPr>
            <a:r>
              <a:rPr lang="en-US" sz="5600" kern="0" dirty="0">
                <a:effectLst/>
                <a:latin typeface="Arial" panose="020B0604020202020204" pitchFamily="34" charset="0"/>
                <a:ea typeface="DengXian" panose="02010600030101010101" pitchFamily="2" charset="-122"/>
                <a:cs typeface="Arial" panose="020B0604020202020204" pitchFamily="34" charset="0"/>
              </a:rPr>
              <a:t>Add a subroutine for computing sediment POM and delete the corresponding parts in </a:t>
            </a:r>
            <a:r>
              <a:rPr lang="en-US" sz="5600" b="1" kern="0" dirty="0">
                <a:effectLst/>
                <a:latin typeface="Arial" panose="020B0604020202020204" pitchFamily="34" charset="0"/>
                <a:ea typeface="DengXian" panose="02010600030101010101" pitchFamily="2" charset="-122"/>
                <a:cs typeface="Arial" panose="020B0604020202020204" pitchFamily="34" charset="0"/>
              </a:rPr>
              <a:t>water-quality.f90 </a:t>
            </a:r>
            <a:endParaRPr lang="en-US" sz="5600" b="1" kern="100" dirty="0">
              <a:effectLst/>
              <a:latin typeface="Arial" panose="020B0604020202020204" pitchFamily="34" charset="0"/>
              <a:ea typeface="DengXian" panose="02010600030101010101" pitchFamily="2" charset="-122"/>
              <a:cs typeface="Arial" panose="020B0604020202020204" pitchFamily="34" charset="0"/>
            </a:endParaRPr>
          </a:p>
          <a:p>
            <a:pPr>
              <a:lnSpc>
                <a:spcPct val="120000"/>
              </a:lnSpc>
              <a:spcBef>
                <a:spcPts val="0"/>
              </a:spcBef>
              <a:spcAft>
                <a:spcPts val="600"/>
              </a:spcAft>
            </a:pPr>
            <a:r>
              <a:rPr lang="en-US" sz="5600" kern="0" dirty="0">
                <a:effectLst/>
                <a:latin typeface="Arial" panose="020B0604020202020204" pitchFamily="34" charset="0"/>
                <a:ea typeface="DengXian" panose="02010600030101010101" pitchFamily="2" charset="-122"/>
                <a:cs typeface="Arial" panose="020B0604020202020204" pitchFamily="34" charset="0"/>
              </a:rPr>
              <a:t>Add sediment POM (POC, PON and POP) computation (</a:t>
            </a:r>
            <a:r>
              <a:rPr lang="en-US" sz="5600" kern="0" dirty="0">
                <a:solidFill>
                  <a:srgbClr val="0000FF"/>
                </a:solidFill>
                <a:effectLst/>
                <a:latin typeface="Arial" panose="020B0604020202020204" pitchFamily="34" charset="0"/>
                <a:ea typeface="DengXian" panose="02010600030101010101" pitchFamily="2" charset="-122"/>
                <a:cs typeface="Arial" panose="020B0604020202020204" pitchFamily="34" charset="0"/>
              </a:rPr>
              <a:t>Subroutine</a:t>
            </a:r>
            <a:r>
              <a:rPr lang="en-US" sz="5600" kern="0" dirty="0">
                <a:solidFill>
                  <a:srgbClr val="000000"/>
                </a:solidFill>
                <a:effectLst/>
                <a:latin typeface="Arial" panose="020B0604020202020204" pitchFamily="34" charset="0"/>
                <a:ea typeface="DengXian" panose="02010600030101010101" pitchFamily="2" charset="-122"/>
                <a:cs typeface="Arial" panose="020B0604020202020204" pitchFamily="34" charset="0"/>
              </a:rPr>
              <a:t> </a:t>
            </a:r>
            <a:r>
              <a:rPr lang="en-US" sz="5600" b="1" kern="0" dirty="0" err="1">
                <a:solidFill>
                  <a:srgbClr val="000000"/>
                </a:solidFill>
                <a:effectLst/>
                <a:latin typeface="Arial" panose="020B0604020202020204" pitchFamily="34" charset="0"/>
                <a:ea typeface="DengXian" panose="02010600030101010101" pitchFamily="2" charset="-122"/>
                <a:cs typeface="Arial" panose="020B0604020202020204" pitchFamily="34" charset="0"/>
              </a:rPr>
              <a:t>SedimentPOM</a:t>
            </a:r>
            <a:r>
              <a:rPr lang="en-US" sz="5600" kern="0" dirty="0">
                <a:effectLst/>
                <a:latin typeface="Arial" panose="020B0604020202020204" pitchFamily="34" charset="0"/>
                <a:ea typeface="DengXian" panose="02010600030101010101" pitchFamily="2" charset="-122"/>
                <a:cs typeface="Arial" panose="020B0604020202020204" pitchFamily="34" charset="0"/>
              </a:rPr>
              <a:t>)</a:t>
            </a:r>
          </a:p>
          <a:p>
            <a:pPr>
              <a:spcBef>
                <a:spcPts val="0"/>
              </a:spcBef>
              <a:spcAft>
                <a:spcPts val="600"/>
              </a:spcAft>
            </a:pPr>
            <a:r>
              <a:rPr lang="en-US" sz="5600" kern="0" dirty="0">
                <a:effectLst/>
                <a:latin typeface="Arial" panose="020B0604020202020204" pitchFamily="34" charset="0"/>
                <a:cs typeface="Arial" panose="020B0604020202020204" pitchFamily="34" charset="0"/>
              </a:rPr>
              <a:t>Add the correction for calculating </a:t>
            </a:r>
            <a:r>
              <a:rPr lang="en-US" sz="5600" b="1" kern="0" dirty="0">
                <a:solidFill>
                  <a:srgbClr val="000000"/>
                </a:solidFill>
                <a:effectLst/>
                <a:latin typeface="Arial" panose="020B0604020202020204" pitchFamily="34" charset="0"/>
                <a:cs typeface="Arial" panose="020B0604020202020204" pitchFamily="34" charset="0"/>
              </a:rPr>
              <a:t>SD_W12</a:t>
            </a:r>
          </a:p>
          <a:p>
            <a:pPr>
              <a:lnSpc>
                <a:spcPct val="120000"/>
              </a:lnSpc>
              <a:spcBef>
                <a:spcPts val="0"/>
              </a:spcBef>
              <a:spcAft>
                <a:spcPts val="600"/>
              </a:spcAft>
            </a:pPr>
            <a:r>
              <a:rPr lang="en-US" sz="5600" kern="0" dirty="0">
                <a:solidFill>
                  <a:srgbClr val="000000"/>
                </a:solidFill>
                <a:effectLst/>
                <a:latin typeface="Arial" panose="020B0604020202020204" pitchFamily="34" charset="0"/>
                <a:cs typeface="Arial" panose="020B0604020202020204" pitchFamily="34" charset="0"/>
              </a:rPr>
              <a:t>Add a correction for PO4 partitioning coefficient in layer 1</a:t>
            </a:r>
          </a:p>
          <a:p>
            <a:pPr>
              <a:spcBef>
                <a:spcPts val="0"/>
              </a:spcBef>
              <a:spcAft>
                <a:spcPts val="600"/>
              </a:spcAft>
            </a:pPr>
            <a:r>
              <a:rPr lang="en-US" sz="5600" kern="0" dirty="0">
                <a:solidFill>
                  <a:srgbClr val="000000"/>
                </a:solidFill>
                <a:effectLst/>
                <a:latin typeface="Arial" panose="020B0604020202020204" pitchFamily="34" charset="0"/>
                <a:cs typeface="Arial" panose="020B0604020202020204" pitchFamily="34" charset="0"/>
              </a:rPr>
              <a:t>Add partitioning of sediment NH4</a:t>
            </a:r>
          </a:p>
          <a:p>
            <a:pPr>
              <a:spcBef>
                <a:spcPts val="0"/>
              </a:spcBef>
              <a:spcAft>
                <a:spcPts val="600"/>
              </a:spcAft>
            </a:pPr>
            <a:r>
              <a:rPr lang="en-US" sz="5600" kern="0" dirty="0">
                <a:solidFill>
                  <a:srgbClr val="000000"/>
                </a:solidFill>
                <a:latin typeface="Arial" panose="020B0604020202020204" pitchFamily="34" charset="0"/>
                <a:cs typeface="Arial" panose="020B0604020202020204" pitchFamily="34" charset="0"/>
              </a:rPr>
              <a:t>Modify</a:t>
            </a:r>
            <a:r>
              <a:rPr lang="en-US" sz="5600" kern="0" dirty="0">
                <a:solidFill>
                  <a:srgbClr val="000000"/>
                </a:solidFill>
                <a:effectLst/>
                <a:latin typeface="Arial" panose="020B0604020202020204" pitchFamily="34" charset="0"/>
                <a:cs typeface="Arial" panose="020B0604020202020204" pitchFamily="34" charset="0"/>
              </a:rPr>
              <a:t> the numerical solution for CH4</a:t>
            </a:r>
            <a:endParaRPr lang="en-US" sz="5600" kern="100" dirty="0">
              <a:effectLst/>
              <a:latin typeface="Arial" panose="020B0604020202020204" pitchFamily="34" charset="0"/>
              <a:ea typeface="DengXian" panose="02010600030101010101" pitchFamily="2" charset="-122"/>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grpSp>
        <p:nvGrpSpPr>
          <p:cNvPr id="5" name="Group 4">
            <a:extLst>
              <a:ext uri="{FF2B5EF4-FFF2-40B4-BE49-F238E27FC236}">
                <a16:creationId xmlns:a16="http://schemas.microsoft.com/office/drawing/2014/main" id="{6683F6CA-2134-42D8-9910-309086CA4E09}"/>
              </a:ext>
            </a:extLst>
          </p:cNvPr>
          <p:cNvGrpSpPr/>
          <p:nvPr/>
        </p:nvGrpSpPr>
        <p:grpSpPr>
          <a:xfrm>
            <a:off x="4261635" y="1681596"/>
            <a:ext cx="4760138" cy="2906122"/>
            <a:chOff x="914400" y="1309818"/>
            <a:chExt cx="6346850" cy="3874830"/>
          </a:xfrm>
          <a:solidFill>
            <a:schemeClr val="accent1">
              <a:lumMod val="20000"/>
              <a:lumOff val="80000"/>
            </a:schemeClr>
          </a:solidFill>
        </p:grpSpPr>
        <p:sp>
          <p:nvSpPr>
            <p:cNvPr id="6" name="TextBox 5">
              <a:extLst>
                <a:ext uri="{FF2B5EF4-FFF2-40B4-BE49-F238E27FC236}">
                  <a16:creationId xmlns:a16="http://schemas.microsoft.com/office/drawing/2014/main" id="{6C9AC725-6C4A-423D-BCCC-D750F2712B80}"/>
                </a:ext>
              </a:extLst>
            </p:cNvPr>
            <p:cNvSpPr txBox="1"/>
            <p:nvPr/>
          </p:nvSpPr>
          <p:spPr>
            <a:xfrm>
              <a:off x="1280159" y="2764553"/>
              <a:ext cx="1852582" cy="400109"/>
            </a:xfrm>
            <a:prstGeom prst="rect">
              <a:avLst/>
            </a:prstGeom>
            <a:grpFill/>
          </p:spPr>
          <p:txBody>
            <a:bodyPr wrap="square" rtlCol="0">
              <a:spAutoFit/>
            </a:bodyPr>
            <a:lstStyle/>
            <a:p>
              <a:r>
                <a:rPr lang="en-US" sz="1350" b="1" dirty="0"/>
                <a:t>Water Column</a:t>
              </a:r>
            </a:p>
          </p:txBody>
        </p:sp>
        <p:sp>
          <p:nvSpPr>
            <p:cNvPr id="7" name="TextBox 6">
              <a:extLst>
                <a:ext uri="{FF2B5EF4-FFF2-40B4-BE49-F238E27FC236}">
                  <a16:creationId xmlns:a16="http://schemas.microsoft.com/office/drawing/2014/main" id="{95DB2706-6033-48B1-A0AF-C3D22BC6C9EE}"/>
                </a:ext>
              </a:extLst>
            </p:cNvPr>
            <p:cNvSpPr txBox="1"/>
            <p:nvPr/>
          </p:nvSpPr>
          <p:spPr>
            <a:xfrm>
              <a:off x="1280356" y="3971561"/>
              <a:ext cx="2743000" cy="400109"/>
            </a:xfrm>
            <a:prstGeom prst="rect">
              <a:avLst/>
            </a:prstGeom>
            <a:grpFill/>
          </p:spPr>
          <p:txBody>
            <a:bodyPr wrap="square" rtlCol="0">
              <a:spAutoFit/>
            </a:bodyPr>
            <a:lstStyle/>
            <a:p>
              <a:r>
                <a:rPr lang="en-US" sz="1350" b="1" dirty="0"/>
                <a:t>Active Sediment Layer</a:t>
              </a:r>
            </a:p>
          </p:txBody>
        </p:sp>
        <p:sp>
          <p:nvSpPr>
            <p:cNvPr id="8" name="TextBox 7">
              <a:extLst>
                <a:ext uri="{FF2B5EF4-FFF2-40B4-BE49-F238E27FC236}">
                  <a16:creationId xmlns:a16="http://schemas.microsoft.com/office/drawing/2014/main" id="{1FB04D79-F3A3-45BC-BF54-5C31539353D6}"/>
                </a:ext>
              </a:extLst>
            </p:cNvPr>
            <p:cNvSpPr txBox="1"/>
            <p:nvPr/>
          </p:nvSpPr>
          <p:spPr>
            <a:xfrm>
              <a:off x="1316736" y="4589780"/>
              <a:ext cx="2157981" cy="400109"/>
            </a:xfrm>
            <a:prstGeom prst="rect">
              <a:avLst/>
            </a:prstGeom>
            <a:grpFill/>
          </p:spPr>
          <p:txBody>
            <a:bodyPr wrap="square" rtlCol="0">
              <a:spAutoFit/>
            </a:bodyPr>
            <a:lstStyle/>
            <a:p>
              <a:r>
                <a:rPr lang="en-US" sz="1350" b="1" dirty="0"/>
                <a:t>Deep Sediments</a:t>
              </a:r>
            </a:p>
          </p:txBody>
        </p:sp>
        <p:sp>
          <p:nvSpPr>
            <p:cNvPr id="9" name="Rectangle 96">
              <a:extLst>
                <a:ext uri="{FF2B5EF4-FFF2-40B4-BE49-F238E27FC236}">
                  <a16:creationId xmlns:a16="http://schemas.microsoft.com/office/drawing/2014/main" id="{731B7C20-9441-45C1-B035-D5DB51D15559}"/>
                </a:ext>
              </a:extLst>
            </p:cNvPr>
            <p:cNvSpPr>
              <a:spLocks noChangeArrowheads="1"/>
            </p:cNvSpPr>
            <p:nvPr/>
          </p:nvSpPr>
          <p:spPr bwMode="auto">
            <a:xfrm>
              <a:off x="1316736" y="1835265"/>
              <a:ext cx="1280152" cy="27699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en-US" sz="1350" dirty="0"/>
                <a:t>Surface cell</a:t>
              </a:r>
            </a:p>
          </p:txBody>
        </p:sp>
        <p:sp>
          <p:nvSpPr>
            <p:cNvPr id="10" name="Rectangle 98">
              <a:extLst>
                <a:ext uri="{FF2B5EF4-FFF2-40B4-BE49-F238E27FC236}">
                  <a16:creationId xmlns:a16="http://schemas.microsoft.com/office/drawing/2014/main" id="{DCDBB059-D5BC-4A06-B0DE-02A38362198C}"/>
                </a:ext>
              </a:extLst>
            </p:cNvPr>
            <p:cNvSpPr>
              <a:spLocks noChangeArrowheads="1"/>
            </p:cNvSpPr>
            <p:nvPr/>
          </p:nvSpPr>
          <p:spPr bwMode="auto">
            <a:xfrm>
              <a:off x="1377284" y="3700204"/>
              <a:ext cx="1219591" cy="27699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en-US" sz="1350" dirty="0"/>
                <a:t>Bottom cell</a:t>
              </a:r>
            </a:p>
          </p:txBody>
        </p:sp>
        <p:sp>
          <p:nvSpPr>
            <p:cNvPr id="11" name="Line 18">
              <a:extLst>
                <a:ext uri="{FF2B5EF4-FFF2-40B4-BE49-F238E27FC236}">
                  <a16:creationId xmlns:a16="http://schemas.microsoft.com/office/drawing/2014/main" id="{F120B147-8037-4820-9566-BACDBA9A67C8}"/>
                </a:ext>
              </a:extLst>
            </p:cNvPr>
            <p:cNvSpPr>
              <a:spLocks noChangeShapeType="1"/>
            </p:cNvSpPr>
            <p:nvPr/>
          </p:nvSpPr>
          <p:spPr bwMode="auto">
            <a:xfrm>
              <a:off x="950976" y="1828800"/>
              <a:ext cx="2011680" cy="0"/>
            </a:xfrm>
            <a:prstGeom prst="line">
              <a:avLst/>
            </a:prstGeom>
            <a:grpFill/>
            <a:ln w="15875">
              <a:solidFill>
                <a:schemeClr val="tx1"/>
              </a:solidFill>
              <a:prstDash val="dash"/>
              <a:round/>
              <a:headEnd type="none" w="sm" len="sm"/>
              <a:tailEnd type="none" w="sm" len="sm"/>
            </a:ln>
          </p:spPr>
          <p:txBody>
            <a:bodyPr wrap="none" anchor="ctr"/>
            <a:lstStyle/>
            <a:p>
              <a:endParaRPr lang="en-US" sz="1350"/>
            </a:p>
          </p:txBody>
        </p:sp>
        <p:sp>
          <p:nvSpPr>
            <p:cNvPr id="12" name="Line 18">
              <a:extLst>
                <a:ext uri="{FF2B5EF4-FFF2-40B4-BE49-F238E27FC236}">
                  <a16:creationId xmlns:a16="http://schemas.microsoft.com/office/drawing/2014/main" id="{516805F2-4E87-4D41-B810-E454EF6B3ECF}"/>
                </a:ext>
              </a:extLst>
            </p:cNvPr>
            <p:cNvSpPr>
              <a:spLocks noChangeShapeType="1"/>
            </p:cNvSpPr>
            <p:nvPr/>
          </p:nvSpPr>
          <p:spPr bwMode="auto">
            <a:xfrm>
              <a:off x="914400" y="4029385"/>
              <a:ext cx="3108960" cy="0"/>
            </a:xfrm>
            <a:prstGeom prst="line">
              <a:avLst/>
            </a:prstGeom>
            <a:grpFill/>
            <a:ln w="15875">
              <a:solidFill>
                <a:schemeClr val="tx1"/>
              </a:solidFill>
              <a:prstDash val="dash"/>
              <a:round/>
              <a:headEnd type="none" w="sm" len="sm"/>
              <a:tailEnd type="none" w="sm" len="sm"/>
            </a:ln>
          </p:spPr>
          <p:txBody>
            <a:bodyPr wrap="none" anchor="ctr"/>
            <a:lstStyle/>
            <a:p>
              <a:endParaRPr lang="en-US" sz="1350"/>
            </a:p>
          </p:txBody>
        </p:sp>
        <p:sp>
          <p:nvSpPr>
            <p:cNvPr id="13" name="Line 18">
              <a:extLst>
                <a:ext uri="{FF2B5EF4-FFF2-40B4-BE49-F238E27FC236}">
                  <a16:creationId xmlns:a16="http://schemas.microsoft.com/office/drawing/2014/main" id="{EC9553AE-3291-45D2-9010-4729FB9A6F68}"/>
                </a:ext>
              </a:extLst>
            </p:cNvPr>
            <p:cNvSpPr>
              <a:spLocks noChangeShapeType="1"/>
            </p:cNvSpPr>
            <p:nvPr/>
          </p:nvSpPr>
          <p:spPr bwMode="auto">
            <a:xfrm>
              <a:off x="914400" y="4325112"/>
              <a:ext cx="3108960" cy="0"/>
            </a:xfrm>
            <a:prstGeom prst="line">
              <a:avLst/>
            </a:prstGeom>
            <a:grpFill/>
            <a:ln w="15875">
              <a:solidFill>
                <a:schemeClr val="tx1"/>
              </a:solidFill>
              <a:prstDash val="dash"/>
              <a:round/>
              <a:headEnd type="none" w="sm" len="sm"/>
              <a:tailEnd type="none" w="sm" len="sm"/>
            </a:ln>
          </p:spPr>
          <p:txBody>
            <a:bodyPr wrap="none" anchor="ctr"/>
            <a:lstStyle/>
            <a:p>
              <a:endParaRPr lang="en-US" sz="1350"/>
            </a:p>
          </p:txBody>
        </p:sp>
        <p:sp>
          <p:nvSpPr>
            <p:cNvPr id="14" name="Line 18">
              <a:extLst>
                <a:ext uri="{FF2B5EF4-FFF2-40B4-BE49-F238E27FC236}">
                  <a16:creationId xmlns:a16="http://schemas.microsoft.com/office/drawing/2014/main" id="{7A3FD281-5333-4AD0-88E2-1FFC8075E405}"/>
                </a:ext>
              </a:extLst>
            </p:cNvPr>
            <p:cNvSpPr>
              <a:spLocks noChangeShapeType="1"/>
            </p:cNvSpPr>
            <p:nvPr/>
          </p:nvSpPr>
          <p:spPr bwMode="auto">
            <a:xfrm>
              <a:off x="914400" y="5184648"/>
              <a:ext cx="3108960" cy="0"/>
            </a:xfrm>
            <a:prstGeom prst="line">
              <a:avLst/>
            </a:prstGeom>
            <a:grpFill/>
            <a:ln w="19050">
              <a:solidFill>
                <a:schemeClr val="tx1"/>
              </a:solidFill>
              <a:prstDash val="dash"/>
              <a:round/>
              <a:headEnd type="none" w="sm" len="sm"/>
              <a:tailEnd type="none" w="sm" len="sm"/>
            </a:ln>
          </p:spPr>
          <p:txBody>
            <a:bodyPr wrap="none" anchor="ctr"/>
            <a:lstStyle/>
            <a:p>
              <a:endParaRPr lang="en-US" sz="1350"/>
            </a:p>
          </p:txBody>
        </p:sp>
        <p:sp>
          <p:nvSpPr>
            <p:cNvPr id="15" name="Line 39">
              <a:extLst>
                <a:ext uri="{FF2B5EF4-FFF2-40B4-BE49-F238E27FC236}">
                  <a16:creationId xmlns:a16="http://schemas.microsoft.com/office/drawing/2014/main" id="{F267E8EB-4E4B-4C6C-ADA3-09A95622ED3C}"/>
                </a:ext>
              </a:extLst>
            </p:cNvPr>
            <p:cNvSpPr>
              <a:spLocks noChangeShapeType="1"/>
            </p:cNvSpPr>
            <p:nvPr/>
          </p:nvSpPr>
          <p:spPr bwMode="auto">
            <a:xfrm>
              <a:off x="1207008" y="1834825"/>
              <a:ext cx="0" cy="21945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16" name="Line 39">
              <a:extLst>
                <a:ext uri="{FF2B5EF4-FFF2-40B4-BE49-F238E27FC236}">
                  <a16:creationId xmlns:a16="http://schemas.microsoft.com/office/drawing/2014/main" id="{8AACD5F8-0E08-4C36-8221-B92263D971F1}"/>
                </a:ext>
              </a:extLst>
            </p:cNvPr>
            <p:cNvSpPr>
              <a:spLocks noChangeShapeType="1"/>
            </p:cNvSpPr>
            <p:nvPr/>
          </p:nvSpPr>
          <p:spPr bwMode="auto">
            <a:xfrm>
              <a:off x="1207008" y="3992809"/>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17" name="Line 39">
              <a:extLst>
                <a:ext uri="{FF2B5EF4-FFF2-40B4-BE49-F238E27FC236}">
                  <a16:creationId xmlns:a16="http://schemas.microsoft.com/office/drawing/2014/main" id="{F76D0944-AAD6-479B-AB8B-CC301102F969}"/>
                </a:ext>
              </a:extLst>
            </p:cNvPr>
            <p:cNvSpPr>
              <a:spLocks noChangeShapeType="1"/>
            </p:cNvSpPr>
            <p:nvPr/>
          </p:nvSpPr>
          <p:spPr bwMode="auto">
            <a:xfrm>
              <a:off x="1207008" y="4358569"/>
              <a:ext cx="0" cy="8229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18" name="Arc 17">
              <a:extLst>
                <a:ext uri="{FF2B5EF4-FFF2-40B4-BE49-F238E27FC236}">
                  <a16:creationId xmlns:a16="http://schemas.microsoft.com/office/drawing/2014/main" id="{88040D77-54D1-4275-A070-7B679579BCAF}"/>
                </a:ext>
              </a:extLst>
            </p:cNvPr>
            <p:cNvSpPr/>
            <p:nvPr/>
          </p:nvSpPr>
          <p:spPr>
            <a:xfrm>
              <a:off x="2194560" y="1527930"/>
              <a:ext cx="1280160" cy="1005412"/>
            </a:xfrm>
            <a:prstGeom prst="arc">
              <a:avLst/>
            </a:prstGeom>
            <a:grpFill/>
            <a:ln w="22225">
              <a:solidFill>
                <a:schemeClr val="tx1"/>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19" name="TextBox 18">
              <a:extLst>
                <a:ext uri="{FF2B5EF4-FFF2-40B4-BE49-F238E27FC236}">
                  <a16:creationId xmlns:a16="http://schemas.microsoft.com/office/drawing/2014/main" id="{4C858E03-BEBA-4074-B614-7BC903EC69CD}"/>
                </a:ext>
              </a:extLst>
            </p:cNvPr>
            <p:cNvSpPr txBox="1"/>
            <p:nvPr/>
          </p:nvSpPr>
          <p:spPr>
            <a:xfrm>
              <a:off x="2194560" y="1309818"/>
              <a:ext cx="671787" cy="400110"/>
            </a:xfrm>
            <a:prstGeom prst="rect">
              <a:avLst/>
            </a:prstGeom>
            <a:grpFill/>
          </p:spPr>
          <p:txBody>
            <a:bodyPr wrap="none" rtlCol="0">
              <a:spAutoFit/>
            </a:bodyPr>
            <a:lstStyle/>
            <a:p>
              <a:r>
                <a:rPr lang="en-US" sz="1500" dirty="0"/>
                <a:t>Area</a:t>
              </a:r>
            </a:p>
          </p:txBody>
        </p:sp>
        <p:sp>
          <p:nvSpPr>
            <p:cNvPr id="20" name="Rectangle 5">
              <a:extLst>
                <a:ext uri="{FF2B5EF4-FFF2-40B4-BE49-F238E27FC236}">
                  <a16:creationId xmlns:a16="http://schemas.microsoft.com/office/drawing/2014/main" id="{9DF955CF-06C3-4248-87CD-F2792ECB4683}"/>
                </a:ext>
              </a:extLst>
            </p:cNvPr>
            <p:cNvSpPr>
              <a:spLocks noChangeArrowheads="1"/>
            </p:cNvSpPr>
            <p:nvPr/>
          </p:nvSpPr>
          <p:spPr bwMode="auto">
            <a:xfrm>
              <a:off x="4041648" y="3581352"/>
              <a:ext cx="2103120" cy="465940"/>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dirty="0"/>
            </a:p>
          </p:txBody>
        </p:sp>
        <p:sp>
          <p:nvSpPr>
            <p:cNvPr id="21" name="Rectangle 6">
              <a:extLst>
                <a:ext uri="{FF2B5EF4-FFF2-40B4-BE49-F238E27FC236}">
                  <a16:creationId xmlns:a16="http://schemas.microsoft.com/office/drawing/2014/main" id="{3B559921-FB87-433A-A8FD-308CAD30658F}"/>
                </a:ext>
              </a:extLst>
            </p:cNvPr>
            <p:cNvSpPr>
              <a:spLocks noChangeArrowheads="1"/>
            </p:cNvSpPr>
            <p:nvPr/>
          </p:nvSpPr>
          <p:spPr bwMode="auto">
            <a:xfrm>
              <a:off x="4041648" y="4047292"/>
              <a:ext cx="2103120"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22" name="Rectangle 7">
              <a:extLst>
                <a:ext uri="{FF2B5EF4-FFF2-40B4-BE49-F238E27FC236}">
                  <a16:creationId xmlns:a16="http://schemas.microsoft.com/office/drawing/2014/main" id="{96FBEF91-F9D1-4B76-B709-3D31EE86025B}"/>
                </a:ext>
              </a:extLst>
            </p:cNvPr>
            <p:cNvSpPr>
              <a:spLocks noChangeArrowheads="1"/>
            </p:cNvSpPr>
            <p:nvPr/>
          </p:nvSpPr>
          <p:spPr bwMode="auto">
            <a:xfrm>
              <a:off x="4041648" y="4332160"/>
              <a:ext cx="2103120" cy="852488"/>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23" name="Rectangle 6">
              <a:extLst>
                <a:ext uri="{FF2B5EF4-FFF2-40B4-BE49-F238E27FC236}">
                  <a16:creationId xmlns:a16="http://schemas.microsoft.com/office/drawing/2014/main" id="{3F73E7D4-6C11-414F-AEC1-3665F882A39B}"/>
                </a:ext>
              </a:extLst>
            </p:cNvPr>
            <p:cNvSpPr>
              <a:spLocks noChangeArrowheads="1"/>
            </p:cNvSpPr>
            <p:nvPr/>
          </p:nvSpPr>
          <p:spPr bwMode="auto">
            <a:xfrm>
              <a:off x="3621024" y="2450140"/>
              <a:ext cx="2944368" cy="685800"/>
            </a:xfrm>
            <a:prstGeom prst="rect">
              <a:avLst/>
            </a:prstGeom>
            <a:grpFill/>
            <a:ln w="9525">
              <a:solidFill>
                <a:schemeClr val="tx1"/>
              </a:solidFill>
              <a:miter lim="800000"/>
              <a:headEnd/>
              <a:tailEnd/>
            </a:ln>
            <a:effectLst/>
          </p:spPr>
          <p:txBody>
            <a:bodyPr wrap="none" anchor="ctr"/>
            <a:lstStyle/>
            <a:p>
              <a:endParaRPr lang="en-US" sz="1350"/>
            </a:p>
          </p:txBody>
        </p:sp>
        <p:sp>
          <p:nvSpPr>
            <p:cNvPr id="24" name="Rectangle 6">
              <a:extLst>
                <a:ext uri="{FF2B5EF4-FFF2-40B4-BE49-F238E27FC236}">
                  <a16:creationId xmlns:a16="http://schemas.microsoft.com/office/drawing/2014/main" id="{696111B2-88B0-4F57-BE0F-9AC8A9D7B68D}"/>
                </a:ext>
              </a:extLst>
            </p:cNvPr>
            <p:cNvSpPr>
              <a:spLocks noChangeArrowheads="1"/>
            </p:cNvSpPr>
            <p:nvPr/>
          </p:nvSpPr>
          <p:spPr bwMode="auto">
            <a:xfrm>
              <a:off x="3182113" y="2020372"/>
              <a:ext cx="3806647" cy="457200"/>
            </a:xfrm>
            <a:prstGeom prst="rect">
              <a:avLst/>
            </a:prstGeom>
            <a:grpFill/>
            <a:ln w="9525">
              <a:solidFill>
                <a:schemeClr val="tx1"/>
              </a:solidFill>
              <a:miter lim="800000"/>
              <a:headEnd/>
              <a:tailEnd/>
            </a:ln>
            <a:effectLst/>
          </p:spPr>
          <p:txBody>
            <a:bodyPr wrap="none" anchor="ctr"/>
            <a:lstStyle/>
            <a:p>
              <a:endParaRPr lang="en-US" sz="1350"/>
            </a:p>
          </p:txBody>
        </p:sp>
        <p:sp>
          <p:nvSpPr>
            <p:cNvPr id="25" name="Rectangle 6">
              <a:extLst>
                <a:ext uri="{FF2B5EF4-FFF2-40B4-BE49-F238E27FC236}">
                  <a16:creationId xmlns:a16="http://schemas.microsoft.com/office/drawing/2014/main" id="{0436B4A1-8C71-4A73-A6B6-4B6148449134}"/>
                </a:ext>
              </a:extLst>
            </p:cNvPr>
            <p:cNvSpPr>
              <a:spLocks noChangeArrowheads="1"/>
            </p:cNvSpPr>
            <p:nvPr/>
          </p:nvSpPr>
          <p:spPr bwMode="auto">
            <a:xfrm>
              <a:off x="2907792" y="1828348"/>
              <a:ext cx="4353458" cy="228600"/>
            </a:xfrm>
            <a:prstGeom prst="rect">
              <a:avLst/>
            </a:prstGeom>
            <a:grpFill/>
            <a:ln w="9525">
              <a:solidFill>
                <a:schemeClr val="tx1"/>
              </a:solidFill>
              <a:miter lim="800000"/>
              <a:headEnd/>
              <a:tailEnd/>
            </a:ln>
            <a:effectLst/>
          </p:spPr>
          <p:txBody>
            <a:bodyPr wrap="none" anchor="ctr"/>
            <a:lstStyle/>
            <a:p>
              <a:endParaRPr lang="en-US" sz="1350"/>
            </a:p>
          </p:txBody>
        </p:sp>
        <p:sp>
          <p:nvSpPr>
            <p:cNvPr id="26" name="Rectangle 6">
              <a:extLst>
                <a:ext uri="{FF2B5EF4-FFF2-40B4-BE49-F238E27FC236}">
                  <a16:creationId xmlns:a16="http://schemas.microsoft.com/office/drawing/2014/main" id="{6D4B59C5-1D35-47F5-87E6-340AF401331C}"/>
                </a:ext>
              </a:extLst>
            </p:cNvPr>
            <p:cNvSpPr>
              <a:spLocks noChangeArrowheads="1"/>
            </p:cNvSpPr>
            <p:nvPr/>
          </p:nvSpPr>
          <p:spPr bwMode="auto">
            <a:xfrm>
              <a:off x="3858768" y="3136392"/>
              <a:ext cx="2468880" cy="457200"/>
            </a:xfrm>
            <a:prstGeom prst="rect">
              <a:avLst/>
            </a:prstGeom>
            <a:grpFill/>
            <a:ln w="9525">
              <a:solidFill>
                <a:schemeClr val="tx1"/>
              </a:solidFill>
              <a:miter lim="800000"/>
              <a:headEnd/>
              <a:tailEnd/>
            </a:ln>
            <a:effectLst/>
          </p:spPr>
          <p:txBody>
            <a:bodyPr wrap="none" anchor="ctr"/>
            <a:lstStyle/>
            <a:p>
              <a:endParaRPr lang="en-US" sz="1350"/>
            </a:p>
          </p:txBody>
        </p:sp>
        <p:sp>
          <p:nvSpPr>
            <p:cNvPr id="27" name="Line 39">
              <a:extLst>
                <a:ext uri="{FF2B5EF4-FFF2-40B4-BE49-F238E27FC236}">
                  <a16:creationId xmlns:a16="http://schemas.microsoft.com/office/drawing/2014/main" id="{D27375D2-83B6-4F55-BECF-B21B13A44B9B}"/>
                </a:ext>
              </a:extLst>
            </p:cNvPr>
            <p:cNvSpPr>
              <a:spLocks noChangeShapeType="1"/>
            </p:cNvSpPr>
            <p:nvPr/>
          </p:nvSpPr>
          <p:spPr bwMode="auto">
            <a:xfrm>
              <a:off x="5193792" y="3883081"/>
              <a:ext cx="0" cy="395836"/>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28" name="Line 39">
              <a:extLst>
                <a:ext uri="{FF2B5EF4-FFF2-40B4-BE49-F238E27FC236}">
                  <a16:creationId xmlns:a16="http://schemas.microsoft.com/office/drawing/2014/main" id="{6980BE60-21E0-4B12-8DAC-E27A74E18B46}"/>
                </a:ext>
              </a:extLst>
            </p:cNvPr>
            <p:cNvSpPr>
              <a:spLocks noChangeShapeType="1"/>
            </p:cNvSpPr>
            <p:nvPr/>
          </p:nvSpPr>
          <p:spPr bwMode="auto">
            <a:xfrm>
              <a:off x="4352544" y="2932105"/>
              <a:ext cx="0" cy="395836"/>
            </a:xfrm>
            <a:prstGeom prst="line">
              <a:avLst/>
            </a:prstGeom>
            <a:grpFill/>
            <a:ln w="25400">
              <a:solidFill>
                <a:schemeClr val="tx1"/>
              </a:solidFill>
              <a:round/>
              <a:headEnd type="none" w="sm" len="sm"/>
              <a:tailEnd type="stealth" w="med" len="lg"/>
            </a:ln>
          </p:spPr>
          <p:txBody>
            <a:bodyPr wrap="none" anchor="ctr"/>
            <a:lstStyle/>
            <a:p>
              <a:endParaRPr lang="en-US" sz="1350"/>
            </a:p>
          </p:txBody>
        </p:sp>
        <p:sp>
          <p:nvSpPr>
            <p:cNvPr id="29" name="Line 39">
              <a:extLst>
                <a:ext uri="{FF2B5EF4-FFF2-40B4-BE49-F238E27FC236}">
                  <a16:creationId xmlns:a16="http://schemas.microsoft.com/office/drawing/2014/main" id="{BAA82B70-A4F9-40FF-9291-A5318817EDF9}"/>
                </a:ext>
              </a:extLst>
            </p:cNvPr>
            <p:cNvSpPr>
              <a:spLocks noChangeShapeType="1"/>
            </p:cNvSpPr>
            <p:nvPr/>
          </p:nvSpPr>
          <p:spPr bwMode="auto">
            <a:xfrm>
              <a:off x="4352544" y="2383465"/>
              <a:ext cx="0" cy="395836"/>
            </a:xfrm>
            <a:prstGeom prst="line">
              <a:avLst/>
            </a:prstGeom>
            <a:grpFill/>
            <a:ln w="25400">
              <a:solidFill>
                <a:schemeClr val="tx1"/>
              </a:solidFill>
              <a:round/>
              <a:headEnd type="none" w="sm" len="sm"/>
              <a:tailEnd type="stealth" w="med" len="lg"/>
            </a:ln>
          </p:spPr>
          <p:txBody>
            <a:bodyPr wrap="none" anchor="ctr"/>
            <a:lstStyle/>
            <a:p>
              <a:endParaRPr lang="en-US" sz="1350"/>
            </a:p>
          </p:txBody>
        </p:sp>
        <p:sp>
          <p:nvSpPr>
            <p:cNvPr id="30" name="Line 39">
              <a:extLst>
                <a:ext uri="{FF2B5EF4-FFF2-40B4-BE49-F238E27FC236}">
                  <a16:creationId xmlns:a16="http://schemas.microsoft.com/office/drawing/2014/main" id="{F3403AD1-89D3-4B9A-99AD-D3267C7BE47A}"/>
                </a:ext>
              </a:extLst>
            </p:cNvPr>
            <p:cNvSpPr>
              <a:spLocks noChangeShapeType="1"/>
            </p:cNvSpPr>
            <p:nvPr/>
          </p:nvSpPr>
          <p:spPr bwMode="auto">
            <a:xfrm>
              <a:off x="4351121" y="1907977"/>
              <a:ext cx="0" cy="395836"/>
            </a:xfrm>
            <a:prstGeom prst="line">
              <a:avLst/>
            </a:prstGeom>
            <a:grpFill/>
            <a:ln w="25400">
              <a:solidFill>
                <a:schemeClr val="tx1"/>
              </a:solidFill>
              <a:round/>
              <a:headEnd type="none" w="sm" len="sm"/>
              <a:tailEnd type="stealth" w="med" len="lg"/>
            </a:ln>
          </p:spPr>
          <p:txBody>
            <a:bodyPr wrap="none" anchor="ctr"/>
            <a:lstStyle/>
            <a:p>
              <a:endParaRPr lang="en-US" sz="1350"/>
            </a:p>
          </p:txBody>
        </p:sp>
        <p:sp>
          <p:nvSpPr>
            <p:cNvPr id="31" name="Line 39">
              <a:extLst>
                <a:ext uri="{FF2B5EF4-FFF2-40B4-BE49-F238E27FC236}">
                  <a16:creationId xmlns:a16="http://schemas.microsoft.com/office/drawing/2014/main" id="{7ACDA1AC-2725-475A-AA60-957D5832D656}"/>
                </a:ext>
              </a:extLst>
            </p:cNvPr>
            <p:cNvSpPr>
              <a:spLocks noChangeShapeType="1"/>
            </p:cNvSpPr>
            <p:nvPr/>
          </p:nvSpPr>
          <p:spPr bwMode="auto">
            <a:xfrm>
              <a:off x="4351121" y="3444169"/>
              <a:ext cx="0" cy="395836"/>
            </a:xfrm>
            <a:prstGeom prst="line">
              <a:avLst/>
            </a:prstGeom>
            <a:grpFill/>
            <a:ln w="25400">
              <a:solidFill>
                <a:schemeClr val="tx1"/>
              </a:solidFill>
              <a:round/>
              <a:headEnd type="none" w="sm" len="sm"/>
              <a:tailEnd type="stealth" w="med" len="lg"/>
            </a:ln>
          </p:spPr>
          <p:txBody>
            <a:bodyPr wrap="none" anchor="ctr"/>
            <a:lstStyle/>
            <a:p>
              <a:endParaRPr lang="en-US" sz="1350"/>
            </a:p>
          </p:txBody>
        </p:sp>
        <p:sp>
          <p:nvSpPr>
            <p:cNvPr id="32" name="Line 39">
              <a:extLst>
                <a:ext uri="{FF2B5EF4-FFF2-40B4-BE49-F238E27FC236}">
                  <a16:creationId xmlns:a16="http://schemas.microsoft.com/office/drawing/2014/main" id="{430BEB2D-C892-4C69-8761-74967576F95E}"/>
                </a:ext>
              </a:extLst>
            </p:cNvPr>
            <p:cNvSpPr>
              <a:spLocks noChangeShapeType="1"/>
            </p:cNvSpPr>
            <p:nvPr/>
          </p:nvSpPr>
          <p:spPr bwMode="auto">
            <a:xfrm>
              <a:off x="4351121" y="3874412"/>
              <a:ext cx="0" cy="365760"/>
            </a:xfrm>
            <a:prstGeom prst="line">
              <a:avLst/>
            </a:prstGeom>
            <a:grpFill/>
            <a:ln w="25400">
              <a:solidFill>
                <a:schemeClr val="tx1"/>
              </a:solidFill>
              <a:round/>
              <a:headEnd type="none" w="sm" len="sm"/>
              <a:tailEnd type="stealth" w="med" len="lg"/>
            </a:ln>
          </p:spPr>
          <p:txBody>
            <a:bodyPr wrap="none" anchor="ctr"/>
            <a:lstStyle/>
            <a:p>
              <a:endParaRPr lang="en-US" sz="1350"/>
            </a:p>
          </p:txBody>
        </p:sp>
        <p:sp>
          <p:nvSpPr>
            <p:cNvPr id="33" name="Line 39">
              <a:extLst>
                <a:ext uri="{FF2B5EF4-FFF2-40B4-BE49-F238E27FC236}">
                  <a16:creationId xmlns:a16="http://schemas.microsoft.com/office/drawing/2014/main" id="{E405954F-13AD-457E-86EE-9CCE94E755A8}"/>
                </a:ext>
              </a:extLst>
            </p:cNvPr>
            <p:cNvSpPr>
              <a:spLocks noChangeShapeType="1"/>
            </p:cNvSpPr>
            <p:nvPr/>
          </p:nvSpPr>
          <p:spPr bwMode="auto">
            <a:xfrm>
              <a:off x="4351121" y="4276748"/>
              <a:ext cx="0" cy="395836"/>
            </a:xfrm>
            <a:prstGeom prst="line">
              <a:avLst/>
            </a:prstGeom>
            <a:grpFill/>
            <a:ln w="25400">
              <a:solidFill>
                <a:schemeClr val="tx1"/>
              </a:solidFill>
              <a:round/>
              <a:headEnd type="none" w="sm" len="sm"/>
              <a:tailEnd type="stealth" w="med" len="lg"/>
            </a:ln>
          </p:spPr>
          <p:txBody>
            <a:bodyPr wrap="none" anchor="ctr"/>
            <a:lstStyle/>
            <a:p>
              <a:endParaRPr lang="en-US" sz="1350"/>
            </a:p>
          </p:txBody>
        </p:sp>
        <p:pic>
          <p:nvPicPr>
            <p:cNvPr id="34" name="Picture 3" descr="C:\Users\q0hectes\AppData\Local\Microsoft\Windows\Temporary Internet Files\Content.IE5\5RIMDWWB\Cycle02-Transparent-Blue[1].png">
              <a:extLst>
                <a:ext uri="{FF2B5EF4-FFF2-40B4-BE49-F238E27FC236}">
                  <a16:creationId xmlns:a16="http://schemas.microsoft.com/office/drawing/2014/main" id="{133EE9CB-497D-40F7-B1B8-E9B27A794369}"/>
                </a:ext>
              </a:extLst>
            </p:cNvPr>
            <p:cNvPicPr>
              <a:picLocks noChangeArrowheads="1"/>
            </p:cNvPicPr>
            <p:nvPr/>
          </p:nvPicPr>
          <p:blipFill>
            <a:blip r:embed="rId2" cstate="print"/>
            <a:srcRect/>
            <a:stretch>
              <a:fillRect/>
            </a:stretch>
          </p:blipFill>
          <p:spPr bwMode="auto">
            <a:xfrm>
              <a:off x="4851816" y="3621040"/>
              <a:ext cx="658368" cy="320024"/>
            </a:xfrm>
            <a:prstGeom prst="rect">
              <a:avLst/>
            </a:prstGeom>
            <a:grpFill/>
          </p:spPr>
        </p:pic>
        <p:pic>
          <p:nvPicPr>
            <p:cNvPr id="35" name="Picture 3" descr="C:\Users\q0hectes\AppData\Local\Microsoft\Windows\Temporary Internet Files\Content.IE5\5RIMDWWB\Cycle02-Transparent-Blue[1].png">
              <a:extLst>
                <a:ext uri="{FF2B5EF4-FFF2-40B4-BE49-F238E27FC236}">
                  <a16:creationId xmlns:a16="http://schemas.microsoft.com/office/drawing/2014/main" id="{AF0D6944-1316-446C-8B7F-863FD283B49D}"/>
                </a:ext>
              </a:extLst>
            </p:cNvPr>
            <p:cNvPicPr>
              <a:picLocks noChangeArrowheads="1"/>
            </p:cNvPicPr>
            <p:nvPr/>
          </p:nvPicPr>
          <p:blipFill>
            <a:blip r:embed="rId2" cstate="print"/>
            <a:srcRect/>
            <a:stretch>
              <a:fillRect/>
            </a:stretch>
          </p:blipFill>
          <p:spPr bwMode="auto">
            <a:xfrm>
              <a:off x="4727448" y="3193844"/>
              <a:ext cx="658368" cy="322699"/>
            </a:xfrm>
            <a:prstGeom prst="rect">
              <a:avLst/>
            </a:prstGeom>
            <a:grpFill/>
          </p:spPr>
        </p:pic>
        <p:pic>
          <p:nvPicPr>
            <p:cNvPr id="36" name="Picture 3" descr="C:\Users\q0hectes\AppData\Local\Microsoft\Windows\Temporary Internet Files\Content.IE5\5RIMDWWB\Cycle02-Transparent-Blue[1].png">
              <a:extLst>
                <a:ext uri="{FF2B5EF4-FFF2-40B4-BE49-F238E27FC236}">
                  <a16:creationId xmlns:a16="http://schemas.microsoft.com/office/drawing/2014/main" id="{B1E80282-ACFF-4E6E-8E2D-4B42652EF174}"/>
                </a:ext>
              </a:extLst>
            </p:cNvPr>
            <p:cNvPicPr>
              <a:picLocks noChangeArrowheads="1"/>
            </p:cNvPicPr>
            <p:nvPr/>
          </p:nvPicPr>
          <p:blipFill>
            <a:blip r:embed="rId2" cstate="print"/>
            <a:srcRect/>
            <a:stretch>
              <a:fillRect/>
            </a:stretch>
          </p:blipFill>
          <p:spPr bwMode="auto">
            <a:xfrm>
              <a:off x="4864608" y="2630813"/>
              <a:ext cx="658368" cy="322699"/>
            </a:xfrm>
            <a:prstGeom prst="rect">
              <a:avLst/>
            </a:prstGeom>
            <a:grpFill/>
          </p:spPr>
        </p:pic>
        <p:pic>
          <p:nvPicPr>
            <p:cNvPr id="37" name="Picture 3" descr="C:\Users\q0hectes\AppData\Local\Microsoft\Windows\Temporary Internet Files\Content.IE5\5RIMDWWB\Cycle02-Transparent-Blue[1].png">
              <a:extLst>
                <a:ext uri="{FF2B5EF4-FFF2-40B4-BE49-F238E27FC236}">
                  <a16:creationId xmlns:a16="http://schemas.microsoft.com/office/drawing/2014/main" id="{8F38830A-F387-4575-828B-093356FDE279}"/>
                </a:ext>
              </a:extLst>
            </p:cNvPr>
            <p:cNvPicPr>
              <a:picLocks noChangeArrowheads="1"/>
            </p:cNvPicPr>
            <p:nvPr/>
          </p:nvPicPr>
          <p:blipFill>
            <a:blip r:embed="rId2" cstate="print"/>
            <a:srcRect/>
            <a:stretch>
              <a:fillRect/>
            </a:stretch>
          </p:blipFill>
          <p:spPr bwMode="auto">
            <a:xfrm>
              <a:off x="4864608" y="2118749"/>
              <a:ext cx="658368" cy="322699"/>
            </a:xfrm>
            <a:prstGeom prst="rect">
              <a:avLst/>
            </a:prstGeom>
            <a:grpFill/>
          </p:spPr>
        </p:pic>
        <p:pic>
          <p:nvPicPr>
            <p:cNvPr id="38" name="Picture 3" descr="C:\Users\q0hectes\AppData\Local\Microsoft\Windows\Temporary Internet Files\Content.IE5\5RIMDWWB\Cycle02-Transparent-Blue[1].png">
              <a:extLst>
                <a:ext uri="{FF2B5EF4-FFF2-40B4-BE49-F238E27FC236}">
                  <a16:creationId xmlns:a16="http://schemas.microsoft.com/office/drawing/2014/main" id="{CB62BFEA-19E8-43AA-B240-93AD69214BB2}"/>
                </a:ext>
              </a:extLst>
            </p:cNvPr>
            <p:cNvPicPr>
              <a:picLocks noChangeArrowheads="1"/>
            </p:cNvPicPr>
            <p:nvPr/>
          </p:nvPicPr>
          <p:blipFill>
            <a:blip r:embed="rId2" cstate="print"/>
            <a:srcRect/>
            <a:stretch>
              <a:fillRect/>
            </a:stretch>
          </p:blipFill>
          <p:spPr bwMode="auto">
            <a:xfrm>
              <a:off x="4864608" y="1834130"/>
              <a:ext cx="658368" cy="241558"/>
            </a:xfrm>
            <a:prstGeom prst="rect">
              <a:avLst/>
            </a:prstGeom>
            <a:grpFill/>
          </p:spPr>
        </p:pic>
        <p:sp>
          <p:nvSpPr>
            <p:cNvPr id="39" name="Rectangle 6">
              <a:extLst>
                <a:ext uri="{FF2B5EF4-FFF2-40B4-BE49-F238E27FC236}">
                  <a16:creationId xmlns:a16="http://schemas.microsoft.com/office/drawing/2014/main" id="{30449D17-AECE-4AED-8E64-B5320FAB94D4}"/>
                </a:ext>
              </a:extLst>
            </p:cNvPr>
            <p:cNvSpPr>
              <a:spLocks noChangeArrowheads="1"/>
            </p:cNvSpPr>
            <p:nvPr/>
          </p:nvSpPr>
          <p:spPr bwMode="auto">
            <a:xfrm>
              <a:off x="2908706" y="2048256"/>
              <a:ext cx="273406"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40" name="Rectangle 6">
              <a:extLst>
                <a:ext uri="{FF2B5EF4-FFF2-40B4-BE49-F238E27FC236}">
                  <a16:creationId xmlns:a16="http://schemas.microsoft.com/office/drawing/2014/main" id="{6D00586E-41C7-43BB-BF33-2745B39EF500}"/>
                </a:ext>
              </a:extLst>
            </p:cNvPr>
            <p:cNvSpPr>
              <a:spLocks noChangeArrowheads="1"/>
            </p:cNvSpPr>
            <p:nvPr/>
          </p:nvSpPr>
          <p:spPr bwMode="auto">
            <a:xfrm>
              <a:off x="3182112" y="2478024"/>
              <a:ext cx="441655"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41" name="Rectangle 6">
              <a:extLst>
                <a:ext uri="{FF2B5EF4-FFF2-40B4-BE49-F238E27FC236}">
                  <a16:creationId xmlns:a16="http://schemas.microsoft.com/office/drawing/2014/main" id="{D0D3BA6B-6D58-4380-B100-FA86A1C0EFFD}"/>
                </a:ext>
              </a:extLst>
            </p:cNvPr>
            <p:cNvSpPr>
              <a:spLocks noChangeArrowheads="1"/>
            </p:cNvSpPr>
            <p:nvPr/>
          </p:nvSpPr>
          <p:spPr bwMode="auto">
            <a:xfrm>
              <a:off x="3621024" y="3140075"/>
              <a:ext cx="231343"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dirty="0"/>
            </a:p>
          </p:txBody>
        </p:sp>
        <p:sp>
          <p:nvSpPr>
            <p:cNvPr id="42" name="Rectangle 6">
              <a:extLst>
                <a:ext uri="{FF2B5EF4-FFF2-40B4-BE49-F238E27FC236}">
                  <a16:creationId xmlns:a16="http://schemas.microsoft.com/office/drawing/2014/main" id="{97CD7396-0909-4253-8A5D-4E99B9AE37D9}"/>
                </a:ext>
              </a:extLst>
            </p:cNvPr>
            <p:cNvSpPr>
              <a:spLocks noChangeArrowheads="1"/>
            </p:cNvSpPr>
            <p:nvPr/>
          </p:nvSpPr>
          <p:spPr bwMode="auto">
            <a:xfrm>
              <a:off x="3858768" y="3602736"/>
              <a:ext cx="182880"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43" name="Rectangle 6">
              <a:extLst>
                <a:ext uri="{FF2B5EF4-FFF2-40B4-BE49-F238E27FC236}">
                  <a16:creationId xmlns:a16="http://schemas.microsoft.com/office/drawing/2014/main" id="{DA306EB9-3BCB-4F65-BD21-B89A046DFECD}"/>
                </a:ext>
              </a:extLst>
            </p:cNvPr>
            <p:cNvSpPr>
              <a:spLocks noChangeArrowheads="1"/>
            </p:cNvSpPr>
            <p:nvPr/>
          </p:nvSpPr>
          <p:spPr bwMode="auto">
            <a:xfrm>
              <a:off x="6986016" y="2048256"/>
              <a:ext cx="273406"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44" name="Rectangle 6">
              <a:extLst>
                <a:ext uri="{FF2B5EF4-FFF2-40B4-BE49-F238E27FC236}">
                  <a16:creationId xmlns:a16="http://schemas.microsoft.com/office/drawing/2014/main" id="{3C7D32CB-D11C-4AEF-9EAB-B2A41B4675F0}"/>
                </a:ext>
              </a:extLst>
            </p:cNvPr>
            <p:cNvSpPr>
              <a:spLocks noChangeArrowheads="1"/>
            </p:cNvSpPr>
            <p:nvPr/>
          </p:nvSpPr>
          <p:spPr bwMode="auto">
            <a:xfrm>
              <a:off x="6565392" y="2478024"/>
              <a:ext cx="420624"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45" name="Rectangle 6">
              <a:extLst>
                <a:ext uri="{FF2B5EF4-FFF2-40B4-BE49-F238E27FC236}">
                  <a16:creationId xmlns:a16="http://schemas.microsoft.com/office/drawing/2014/main" id="{7A5AFB00-C074-48E2-B8EE-F7CBC66D7012}"/>
                </a:ext>
              </a:extLst>
            </p:cNvPr>
            <p:cNvSpPr>
              <a:spLocks noChangeArrowheads="1"/>
            </p:cNvSpPr>
            <p:nvPr/>
          </p:nvSpPr>
          <p:spPr bwMode="auto">
            <a:xfrm>
              <a:off x="6327648" y="3140075"/>
              <a:ext cx="231343"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dirty="0"/>
            </a:p>
          </p:txBody>
        </p:sp>
        <p:sp>
          <p:nvSpPr>
            <p:cNvPr id="46" name="Rectangle 6">
              <a:extLst>
                <a:ext uri="{FF2B5EF4-FFF2-40B4-BE49-F238E27FC236}">
                  <a16:creationId xmlns:a16="http://schemas.microsoft.com/office/drawing/2014/main" id="{55284E21-17B9-4658-BD9B-76D2E499E08C}"/>
                </a:ext>
              </a:extLst>
            </p:cNvPr>
            <p:cNvSpPr>
              <a:spLocks noChangeArrowheads="1"/>
            </p:cNvSpPr>
            <p:nvPr/>
          </p:nvSpPr>
          <p:spPr bwMode="auto">
            <a:xfrm>
              <a:off x="6149339" y="3602736"/>
              <a:ext cx="182880"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47" name="Line 39">
              <a:extLst>
                <a:ext uri="{FF2B5EF4-FFF2-40B4-BE49-F238E27FC236}">
                  <a16:creationId xmlns:a16="http://schemas.microsoft.com/office/drawing/2014/main" id="{A7112BEC-54C2-46EB-AEF5-C773BFA692B0}"/>
                </a:ext>
              </a:extLst>
            </p:cNvPr>
            <p:cNvSpPr>
              <a:spLocks noChangeShapeType="1"/>
            </p:cNvSpPr>
            <p:nvPr/>
          </p:nvSpPr>
          <p:spPr bwMode="auto">
            <a:xfrm>
              <a:off x="7132320" y="1877770"/>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48" name="Line 39">
              <a:extLst>
                <a:ext uri="{FF2B5EF4-FFF2-40B4-BE49-F238E27FC236}">
                  <a16:creationId xmlns:a16="http://schemas.microsoft.com/office/drawing/2014/main" id="{CEA85EF2-0442-4397-9AB1-40A66E13109F}"/>
                </a:ext>
              </a:extLst>
            </p:cNvPr>
            <p:cNvSpPr>
              <a:spLocks noChangeShapeType="1"/>
            </p:cNvSpPr>
            <p:nvPr/>
          </p:nvSpPr>
          <p:spPr bwMode="auto">
            <a:xfrm>
              <a:off x="6803136" y="2294692"/>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49" name="Line 39">
              <a:extLst>
                <a:ext uri="{FF2B5EF4-FFF2-40B4-BE49-F238E27FC236}">
                  <a16:creationId xmlns:a16="http://schemas.microsoft.com/office/drawing/2014/main" id="{6A23EC8A-ED09-4B15-9793-5C5234B27522}"/>
                </a:ext>
              </a:extLst>
            </p:cNvPr>
            <p:cNvSpPr>
              <a:spLocks noChangeShapeType="1"/>
            </p:cNvSpPr>
            <p:nvPr/>
          </p:nvSpPr>
          <p:spPr bwMode="auto">
            <a:xfrm>
              <a:off x="6437376" y="2953512"/>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50" name="Line 39">
              <a:extLst>
                <a:ext uri="{FF2B5EF4-FFF2-40B4-BE49-F238E27FC236}">
                  <a16:creationId xmlns:a16="http://schemas.microsoft.com/office/drawing/2014/main" id="{2AF62D42-092D-4E2C-BB35-497671C60881}"/>
                </a:ext>
              </a:extLst>
            </p:cNvPr>
            <p:cNvSpPr>
              <a:spLocks noChangeShapeType="1"/>
            </p:cNvSpPr>
            <p:nvPr/>
          </p:nvSpPr>
          <p:spPr bwMode="auto">
            <a:xfrm>
              <a:off x="6254496" y="3429000"/>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51" name="Line 39">
              <a:extLst>
                <a:ext uri="{FF2B5EF4-FFF2-40B4-BE49-F238E27FC236}">
                  <a16:creationId xmlns:a16="http://schemas.microsoft.com/office/drawing/2014/main" id="{32165693-5288-4556-96D9-F22A4DD8A40F}"/>
                </a:ext>
              </a:extLst>
            </p:cNvPr>
            <p:cNvSpPr>
              <a:spLocks noChangeShapeType="1"/>
            </p:cNvSpPr>
            <p:nvPr/>
          </p:nvSpPr>
          <p:spPr bwMode="auto">
            <a:xfrm>
              <a:off x="3035808" y="1892808"/>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52" name="Line 39">
              <a:extLst>
                <a:ext uri="{FF2B5EF4-FFF2-40B4-BE49-F238E27FC236}">
                  <a16:creationId xmlns:a16="http://schemas.microsoft.com/office/drawing/2014/main" id="{DD9114D7-A9D5-4D59-841D-2B3FBBCD8EF9}"/>
                </a:ext>
              </a:extLst>
            </p:cNvPr>
            <p:cNvSpPr>
              <a:spLocks noChangeShapeType="1"/>
            </p:cNvSpPr>
            <p:nvPr/>
          </p:nvSpPr>
          <p:spPr bwMode="auto">
            <a:xfrm>
              <a:off x="3401568" y="2309730"/>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53" name="Line 39">
              <a:extLst>
                <a:ext uri="{FF2B5EF4-FFF2-40B4-BE49-F238E27FC236}">
                  <a16:creationId xmlns:a16="http://schemas.microsoft.com/office/drawing/2014/main" id="{AA7350EA-F441-4628-823E-498F9A484DAB}"/>
                </a:ext>
              </a:extLst>
            </p:cNvPr>
            <p:cNvSpPr>
              <a:spLocks noChangeShapeType="1"/>
            </p:cNvSpPr>
            <p:nvPr/>
          </p:nvSpPr>
          <p:spPr bwMode="auto">
            <a:xfrm>
              <a:off x="3730752" y="2968550"/>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54" name="Line 39">
              <a:extLst>
                <a:ext uri="{FF2B5EF4-FFF2-40B4-BE49-F238E27FC236}">
                  <a16:creationId xmlns:a16="http://schemas.microsoft.com/office/drawing/2014/main" id="{281C7C72-ACDF-4061-958E-F9F417C2B64E}"/>
                </a:ext>
              </a:extLst>
            </p:cNvPr>
            <p:cNvSpPr>
              <a:spLocks noChangeShapeType="1"/>
            </p:cNvSpPr>
            <p:nvPr/>
          </p:nvSpPr>
          <p:spPr bwMode="auto">
            <a:xfrm>
              <a:off x="3950208" y="3444038"/>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grpSp>
      <p:pic>
        <p:nvPicPr>
          <p:cNvPr id="55" name="Picture 3277">
            <a:extLst>
              <a:ext uri="{FF2B5EF4-FFF2-40B4-BE49-F238E27FC236}">
                <a16:creationId xmlns:a16="http://schemas.microsoft.com/office/drawing/2014/main" id="{BC9FE60B-E0D5-4E9F-8B4B-4E0DFBAE2FCF}"/>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4756844" y="4587718"/>
            <a:ext cx="3411797" cy="1937483"/>
          </a:xfrm>
          <a:prstGeom prst="rect">
            <a:avLst/>
          </a:prstGeom>
          <a:noFill/>
          <a:extLst>
            <a:ext uri="{909E8E84-426E-40DD-AFC4-6F175D3DCCD1}">
              <a14:hiddenFill xmlns:a14="http://schemas.microsoft.com/office/drawing/2010/main">
                <a:solidFill>
                  <a:srgbClr val="FFFFFF"/>
                </a:solidFill>
              </a14:hiddenFill>
            </a:ext>
          </a:extLst>
        </p:spPr>
      </p:pic>
      <p:sp>
        <p:nvSpPr>
          <p:cNvPr id="56" name="TextBox 55">
            <a:extLst>
              <a:ext uri="{FF2B5EF4-FFF2-40B4-BE49-F238E27FC236}">
                <a16:creationId xmlns:a16="http://schemas.microsoft.com/office/drawing/2014/main" id="{232BAF64-3A4E-554D-B200-7796D2D6D720}"/>
              </a:ext>
            </a:extLst>
          </p:cNvPr>
          <p:cNvSpPr txBox="1"/>
          <p:nvPr/>
        </p:nvSpPr>
        <p:spPr>
          <a:xfrm>
            <a:off x="7162800" y="6248400"/>
            <a:ext cx="1938014" cy="369332"/>
          </a:xfrm>
          <a:prstGeom prst="rect">
            <a:avLst/>
          </a:prstGeom>
          <a:noFill/>
        </p:spPr>
        <p:txBody>
          <a:bodyPr wrap="square" rtlCol="0">
            <a:spAutoFit/>
          </a:bodyPr>
          <a:lstStyle/>
          <a:p>
            <a:r>
              <a:rPr lang="en-US" sz="1800" dirty="0"/>
              <a:t>Status: On Time</a:t>
            </a:r>
          </a:p>
        </p:txBody>
      </p:sp>
    </p:spTree>
    <p:extLst>
      <p:ext uri="{BB962C8B-B14F-4D97-AF65-F5344CB8AC3E}">
        <p14:creationId xmlns:p14="http://schemas.microsoft.com/office/powerpoint/2010/main" val="4061735858"/>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Project Purpose - Recap</a:t>
            </a:r>
            <a:br>
              <a:rPr lang="en-US" dirty="0"/>
            </a:br>
            <a:endParaRPr lang="en-US" sz="1600" dirty="0">
              <a:solidFill>
                <a:srgbClr val="FF0000"/>
              </a:solidFill>
            </a:endParaRPr>
          </a:p>
        </p:txBody>
      </p:sp>
      <p:sp>
        <p:nvSpPr>
          <p:cNvPr id="5" name="Content Placeholder 4"/>
          <p:cNvSpPr>
            <a:spLocks noGrp="1"/>
          </p:cNvSpPr>
          <p:nvPr>
            <p:ph idx="1"/>
          </p:nvPr>
        </p:nvSpPr>
        <p:spPr>
          <a:xfrm>
            <a:off x="228600" y="1540701"/>
            <a:ext cx="8686800" cy="5012499"/>
          </a:xfrm>
        </p:spPr>
        <p:txBody>
          <a:bodyPr/>
          <a:lstStyle/>
          <a:p>
            <a:pPr marL="0" indent="0">
              <a:spcBef>
                <a:spcPct val="0"/>
              </a:spcBef>
              <a:spcAft>
                <a:spcPts val="600"/>
              </a:spcAft>
              <a:buNone/>
            </a:pPr>
            <a:r>
              <a:rPr lang="en-US" sz="2000" kern="1200" dirty="0">
                <a:latin typeface="Arial" panose="020B0604020202020204" pitchFamily="34" charset="0"/>
                <a:cs typeface="Arial" panose="020B0604020202020204" pitchFamily="34" charset="0"/>
              </a:rPr>
              <a:t>This work unit was developed in response to SON ENV 1174, </a:t>
            </a:r>
            <a:r>
              <a:rPr lang="en-US" sz="2000" i="1" kern="1200" dirty="0">
                <a:latin typeface="Arial" panose="020B0604020202020204" pitchFamily="34" charset="0"/>
                <a:cs typeface="Arial" panose="020B0604020202020204" pitchFamily="34" charset="0"/>
              </a:rPr>
              <a:t>Development of New Capabilities and Enhancements to the USACE Two-Dimensional Reservoir Water Quality Model (</a:t>
            </a:r>
            <a:r>
              <a:rPr lang="en-US" sz="2000" b="1" kern="1200" dirty="0">
                <a:latin typeface="Arial" panose="020B0604020202020204" pitchFamily="34" charset="0"/>
                <a:cs typeface="Arial" panose="020B0604020202020204" pitchFamily="34" charset="0"/>
              </a:rPr>
              <a:t>CE-QUAL-W2</a:t>
            </a:r>
            <a:r>
              <a:rPr lang="en-US" sz="2000" i="1" kern="1200" dirty="0">
                <a:latin typeface="Arial" panose="020B0604020202020204" pitchFamily="34" charset="0"/>
                <a:cs typeface="Arial" panose="020B0604020202020204" pitchFamily="34" charset="0"/>
              </a:rPr>
              <a:t>), </a:t>
            </a:r>
            <a:r>
              <a:rPr lang="en-US" sz="2000" kern="1200" dirty="0">
                <a:latin typeface="Arial" panose="020B0604020202020204" pitchFamily="34" charset="0"/>
                <a:cs typeface="Arial" panose="020B0604020202020204" pitchFamily="34" charset="0"/>
              </a:rPr>
              <a:t>presented to the 2018 ERARG to address SON ENV 1550, </a:t>
            </a:r>
            <a:r>
              <a:rPr lang="en-US" sz="2000" i="1" kern="1200" dirty="0">
                <a:latin typeface="Arial" panose="020B0604020202020204" pitchFamily="34" charset="0"/>
                <a:cs typeface="Arial" panose="020B0604020202020204" pitchFamily="34" charset="0"/>
              </a:rPr>
              <a:t>Two-Dimensional Water Quality Capabilities for Reservoir Operations Decision-Making</a:t>
            </a:r>
            <a:r>
              <a:rPr lang="en-US" sz="2000" kern="1200" dirty="0">
                <a:latin typeface="Arial" panose="020B0604020202020204" pitchFamily="34" charset="0"/>
                <a:cs typeface="Arial" panose="020B0604020202020204" pitchFamily="34" charset="0"/>
              </a:rPr>
              <a:t>, presented to the 2020 ERARG.</a:t>
            </a:r>
          </a:p>
          <a:p>
            <a:pPr marL="0" indent="0">
              <a:spcBef>
                <a:spcPct val="0"/>
              </a:spcBef>
              <a:spcAft>
                <a:spcPts val="600"/>
              </a:spcAft>
              <a:buNone/>
            </a:pPr>
            <a:r>
              <a:rPr lang="en-US" sz="2000" b="1" i="1" kern="1200" dirty="0">
                <a:latin typeface="Arial" panose="020B0604020202020204" pitchFamily="34" charset="0"/>
                <a:cs typeface="Arial" panose="020B0604020202020204" pitchFamily="34" charset="0"/>
              </a:rPr>
              <a:t>Objectives:</a:t>
            </a:r>
          </a:p>
          <a:p>
            <a:pPr>
              <a:spcBef>
                <a:spcPct val="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Upgrade </a:t>
            </a:r>
            <a:r>
              <a:rPr lang="en-US" sz="2000" b="1" dirty="0">
                <a:latin typeface="Arial" panose="020B0604020202020204" pitchFamily="34" charset="0"/>
                <a:cs typeface="Arial" panose="020B0604020202020204" pitchFamily="34" charset="0"/>
              </a:rPr>
              <a:t>CE-QUAL-W2</a:t>
            </a:r>
            <a:r>
              <a:rPr lang="en-US" sz="2000" dirty="0">
                <a:latin typeface="Arial" panose="020B0604020202020204" pitchFamily="34" charset="0"/>
                <a:cs typeface="Arial" panose="020B0604020202020204" pitchFamily="34" charset="0"/>
              </a:rPr>
              <a:t> to incorporate the latest water quality modeling R&amp;D at ERDC </a:t>
            </a:r>
          </a:p>
          <a:p>
            <a:pPr lvl="0"/>
            <a:r>
              <a:rPr lang="en-US" sz="2000" dirty="0">
                <a:latin typeface="Arial" panose="020B0604020202020204" pitchFamily="34" charset="0"/>
                <a:cs typeface="Arial" panose="020B0604020202020204" pitchFamily="34" charset="0"/>
              </a:rPr>
              <a:t>Restructure current </a:t>
            </a:r>
            <a:r>
              <a:rPr lang="en-US" sz="2000" b="1" dirty="0">
                <a:latin typeface="Arial" panose="020B0604020202020204" pitchFamily="34" charset="0"/>
                <a:cs typeface="Arial" panose="020B0604020202020204" pitchFamily="34" charset="0"/>
              </a:rPr>
              <a:t>CE-QUAL-W2</a:t>
            </a:r>
            <a:r>
              <a:rPr lang="en-US" sz="2000" dirty="0">
                <a:latin typeface="Arial" panose="020B0604020202020204" pitchFamily="34" charset="0"/>
                <a:cs typeface="Arial" panose="020B0604020202020204" pitchFamily="34" charset="0"/>
              </a:rPr>
              <a:t> model source code to use robust data storage file formats that adhere to widely-supported modern standards, such as HDF5 and CSV, enabling seamless linkage with other models, e.g., </a:t>
            </a:r>
            <a:r>
              <a:rPr lang="en-US" sz="2000" b="1" dirty="0">
                <a:latin typeface="Arial" panose="020B0604020202020204" pitchFamily="34" charset="0"/>
                <a:cs typeface="Arial" panose="020B0604020202020204" pitchFamily="34" charset="0"/>
              </a:rPr>
              <a:t>HEC-RAS</a:t>
            </a:r>
            <a:r>
              <a:rPr lang="en-US" sz="2000" dirty="0">
                <a:latin typeface="Arial" panose="020B0604020202020204" pitchFamily="34" charset="0"/>
                <a:cs typeface="Arial" panose="020B0604020202020204" pitchFamily="34" charset="0"/>
              </a:rPr>
              <a:t> and </a:t>
            </a:r>
            <a:r>
              <a:rPr lang="en-US" sz="2000" b="1" dirty="0">
                <a:latin typeface="Arial" panose="020B0604020202020204" pitchFamily="34" charset="0"/>
                <a:cs typeface="Arial" panose="020B0604020202020204" pitchFamily="34" charset="0"/>
              </a:rPr>
              <a:t>HEC-ResSim</a:t>
            </a:r>
            <a:r>
              <a:rPr lang="en-US" sz="2000" dirty="0">
                <a:latin typeface="Arial" panose="020B0604020202020204" pitchFamily="34" charset="0"/>
                <a:cs typeface="Arial" panose="020B0604020202020204" pitchFamily="34" charset="0"/>
              </a:rPr>
              <a:t>, improving multi-model system reliability and reducing maintenance cost of software, models, and linked modeling systems. </a:t>
            </a:r>
            <a:endParaRPr lang="en-US" sz="2000" b="1" kern="1200" dirty="0">
              <a:latin typeface="Arial" panose="020B0604020202020204" pitchFamily="34" charset="0"/>
              <a:cs typeface="Arial" panose="020B0604020202020204" pitchFamily="34" charset="0"/>
            </a:endParaRPr>
          </a:p>
          <a:p>
            <a:pPr marL="0" indent="0">
              <a:spcBef>
                <a:spcPct val="0"/>
              </a:spcBef>
              <a:spcAft>
                <a:spcPts val="600"/>
              </a:spcAft>
              <a:buNone/>
            </a:pPr>
            <a:endParaRPr lang="en-US" sz="1800" kern="1200" dirty="0">
              <a:latin typeface="Arial" panose="020B0604020202020204" pitchFamily="34" charset="0"/>
              <a:cs typeface="Arial" panose="020B0604020202020204" pitchFamily="34" charset="0"/>
            </a:endParaRPr>
          </a:p>
          <a:p>
            <a:pPr marL="0" indent="0">
              <a:spcBef>
                <a:spcPct val="0"/>
              </a:spcBef>
              <a:spcAft>
                <a:spcPts val="600"/>
              </a:spcAft>
              <a:buNone/>
            </a:pPr>
            <a:endParaRPr lang="en-US" sz="1600" kern="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227318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7F61A964-BE57-48CB-BC7E-2BBE38BFD58B}"/>
              </a:ext>
            </a:extLst>
          </p:cNvPr>
          <p:cNvSpPr>
            <a:spLocks noGrp="1" noChangeArrowheads="1"/>
          </p:cNvSpPr>
          <p:nvPr>
            <p:ph type="title"/>
          </p:nvPr>
        </p:nvSpPr>
        <p:spPr>
          <a:xfrm>
            <a:off x="0" y="101600"/>
            <a:ext cx="9144000" cy="1422400"/>
          </a:xfrm>
        </p:spPr>
        <p:txBody>
          <a:bodyPr/>
          <a:lstStyle/>
          <a:p>
            <a:pPr eaLnBrk="1" hangingPunct="1"/>
            <a:r>
              <a:rPr lang="en-US" dirty="0"/>
              <a:t>FY21 Accomplishment 2:</a:t>
            </a:r>
            <a:br>
              <a:rPr lang="en-US" dirty="0"/>
            </a:br>
            <a:r>
              <a:rPr lang="en-US" sz="2400" dirty="0"/>
              <a:t>Upgraded Model Input and Output</a:t>
            </a:r>
            <a:br>
              <a:rPr lang="en-US" sz="2400" dirty="0"/>
            </a:br>
            <a:r>
              <a:rPr lang="en-US" sz="2400" dirty="0"/>
              <a:t>(Task 2)</a:t>
            </a:r>
            <a:br>
              <a:rPr lang="en-US" sz="2400" dirty="0"/>
            </a:br>
            <a:endParaRPr lang="en-US" altLang="en-US" b="1" dirty="0">
              <a:ea typeface="ＭＳ Ｐゴシック" panose="020B0600070205080204" pitchFamily="34" charset="-128"/>
            </a:endParaRPr>
          </a:p>
        </p:txBody>
      </p:sp>
      <p:pic>
        <p:nvPicPr>
          <p:cNvPr id="5" name="Picture 4">
            <a:extLst>
              <a:ext uri="{FF2B5EF4-FFF2-40B4-BE49-F238E27FC236}">
                <a16:creationId xmlns:a16="http://schemas.microsoft.com/office/drawing/2014/main" id="{CDB319DD-9D4C-48B1-9E8B-5F9CFB7F8944}"/>
              </a:ext>
            </a:extLst>
          </p:cNvPr>
          <p:cNvPicPr>
            <a:picLocks noChangeAspect="1"/>
          </p:cNvPicPr>
          <p:nvPr/>
        </p:nvPicPr>
        <p:blipFill>
          <a:blip r:embed="rId2"/>
          <a:stretch>
            <a:fillRect/>
          </a:stretch>
        </p:blipFill>
        <p:spPr>
          <a:xfrm>
            <a:off x="419176" y="1523999"/>
            <a:ext cx="3155309" cy="4775603"/>
          </a:xfrm>
          <a:prstGeom prst="rect">
            <a:avLst/>
          </a:prstGeom>
        </p:spPr>
      </p:pic>
      <p:sp>
        <p:nvSpPr>
          <p:cNvPr id="6" name="Content Placeholder 3">
            <a:extLst>
              <a:ext uri="{FF2B5EF4-FFF2-40B4-BE49-F238E27FC236}">
                <a16:creationId xmlns:a16="http://schemas.microsoft.com/office/drawing/2014/main" id="{522C9833-7FBD-41E0-9F1E-0CDFFF0B57B1}"/>
              </a:ext>
            </a:extLst>
          </p:cNvPr>
          <p:cNvSpPr txBox="1">
            <a:spLocks/>
          </p:cNvSpPr>
          <p:nvPr/>
        </p:nvSpPr>
        <p:spPr>
          <a:xfrm>
            <a:off x="3733800" y="2349547"/>
            <a:ext cx="4988052" cy="4268585"/>
          </a:xfrm>
          <a:prstGeom prst="rect">
            <a:avLst/>
          </a:prstGeom>
        </p:spPr>
        <p:txBody>
          <a:bodyPr>
            <a:noAutofit/>
          </a:bodyPr>
          <a:lstStyle>
            <a:lvl1pPr marL="342900" indent="-342900" algn="l" rtl="0" eaLnBrk="0" fontAlgn="base" hangingPunct="0">
              <a:spcBef>
                <a:spcPct val="20000"/>
              </a:spcBef>
              <a:spcAft>
                <a:spcPct val="0"/>
              </a:spcAft>
              <a:buFont typeface="Wingdings" panose="05000000000000000000" pitchFamily="2" charset="2"/>
              <a:buChar char="§"/>
              <a:defRPr sz="28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SzPct val="75000"/>
              <a:buFont typeface="Arial" panose="020B0604020202020204" pitchFamily="34" charset="0"/>
              <a:buChar char="►"/>
              <a:defRPr sz="24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200">
                <a:solidFill>
                  <a:schemeClr val="tx1"/>
                </a:solidFill>
                <a:latin typeface="+mn-lt"/>
                <a:ea typeface="ＭＳ Ｐゴシック" charset="-128"/>
              </a:defRPr>
            </a:lvl3pPr>
            <a:lvl4pPr marL="1600200" indent="-228600" algn="l" rtl="0" eaLnBrk="0" fontAlgn="base" hangingPunct="0">
              <a:spcBef>
                <a:spcPct val="20000"/>
              </a:spcBef>
              <a:spcAft>
                <a:spcPct val="0"/>
              </a:spcAft>
              <a:buSzPct val="75000"/>
              <a:buFont typeface="Wingdings 3" panose="05040102010807070707" pitchFamily="18" charset="2"/>
              <a:buChar char="w"/>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SzPct val="50000"/>
              <a:buFont typeface="Wingdings" panose="05000000000000000000" pitchFamily="2" charset="2"/>
              <a:buChar char="¡"/>
              <a:defRPr>
                <a:solidFill>
                  <a:schemeClr val="tx1"/>
                </a:solidFill>
                <a:latin typeface="+mn-lt"/>
                <a:ea typeface="ＭＳ Ｐゴシック" charset="-128"/>
              </a:defRPr>
            </a:lvl5pPr>
            <a:lvl6pPr marL="2514600" indent="-228600" algn="l" rtl="0" fontAlgn="base">
              <a:spcBef>
                <a:spcPct val="20000"/>
              </a:spcBef>
              <a:spcAft>
                <a:spcPct val="0"/>
              </a:spcAft>
              <a:buSzPct val="50000"/>
              <a:buFont typeface="Wingdings" pitchFamily="2" charset="2"/>
              <a:buChar char="¡"/>
              <a:defRPr>
                <a:solidFill>
                  <a:schemeClr val="tx1"/>
                </a:solidFill>
                <a:latin typeface="+mn-lt"/>
              </a:defRPr>
            </a:lvl6pPr>
            <a:lvl7pPr marL="2971800" indent="-228600" algn="l" rtl="0" fontAlgn="base">
              <a:spcBef>
                <a:spcPct val="20000"/>
              </a:spcBef>
              <a:spcAft>
                <a:spcPct val="0"/>
              </a:spcAft>
              <a:buSzPct val="50000"/>
              <a:buFont typeface="Wingdings" pitchFamily="2" charset="2"/>
              <a:buChar char="¡"/>
              <a:defRPr>
                <a:solidFill>
                  <a:schemeClr val="tx1"/>
                </a:solidFill>
                <a:latin typeface="+mn-lt"/>
              </a:defRPr>
            </a:lvl7pPr>
            <a:lvl8pPr marL="3429000" indent="-228600" algn="l" rtl="0" fontAlgn="base">
              <a:spcBef>
                <a:spcPct val="20000"/>
              </a:spcBef>
              <a:spcAft>
                <a:spcPct val="0"/>
              </a:spcAft>
              <a:buSzPct val="50000"/>
              <a:buFont typeface="Wingdings" pitchFamily="2" charset="2"/>
              <a:buChar char="¡"/>
              <a:defRPr>
                <a:solidFill>
                  <a:schemeClr val="tx1"/>
                </a:solidFill>
                <a:latin typeface="+mn-lt"/>
              </a:defRPr>
            </a:lvl8pPr>
            <a:lvl9pPr marL="3886200" indent="-228600" algn="l" rtl="0" fontAlgn="base">
              <a:spcBef>
                <a:spcPct val="20000"/>
              </a:spcBef>
              <a:spcAft>
                <a:spcPct val="0"/>
              </a:spcAft>
              <a:buSzPct val="50000"/>
              <a:buFont typeface="Wingdings" pitchFamily="2" charset="2"/>
              <a:buChar char="¡"/>
              <a:defRPr>
                <a:solidFill>
                  <a:schemeClr val="tx1"/>
                </a:solidFill>
                <a:latin typeface="+mn-lt"/>
              </a:defRPr>
            </a:lvl9pPr>
          </a:lstStyle>
          <a:p>
            <a:r>
              <a:rPr lang="en-US" sz="2400" kern="0" dirty="0">
                <a:latin typeface="Arial" panose="020B0604020202020204" pitchFamily="34" charset="0"/>
                <a:cs typeface="Arial" panose="020B0604020202020204" pitchFamily="34" charset="0"/>
              </a:rPr>
              <a:t>Added capability to use Excel to create the model control files</a:t>
            </a:r>
          </a:p>
          <a:p>
            <a:pPr lvl="1"/>
            <a:r>
              <a:rPr lang="en-US" sz="2000" kern="0" dirty="0">
                <a:latin typeface="Arial" panose="020B0604020202020204" pitchFamily="34" charset="0"/>
                <a:cs typeface="Arial" panose="020B0604020202020204" pitchFamily="34" charset="0"/>
              </a:rPr>
              <a:t>Simplified editing of input files</a:t>
            </a:r>
          </a:p>
          <a:p>
            <a:pPr lvl="1"/>
            <a:r>
              <a:rPr lang="en-US" sz="2000" kern="0" dirty="0">
                <a:latin typeface="Arial" panose="020B0604020202020204" pitchFamily="34" charset="0"/>
                <a:cs typeface="Arial" panose="020B0604020202020204" pitchFamily="34" charset="0"/>
              </a:rPr>
              <a:t>No </a:t>
            </a:r>
            <a:r>
              <a:rPr lang="en-US" sz="2000" b="1" kern="0" dirty="0" err="1">
                <a:latin typeface="Arial" panose="020B0604020202020204" pitchFamily="34" charset="0"/>
                <a:cs typeface="Arial" panose="020B0604020202020204" pitchFamily="34" charset="0"/>
              </a:rPr>
              <a:t>graph.npt</a:t>
            </a:r>
            <a:r>
              <a:rPr lang="en-US" sz="2000" b="1" kern="0" dirty="0">
                <a:latin typeface="Arial" panose="020B0604020202020204" pitchFamily="34" charset="0"/>
                <a:cs typeface="Arial" panose="020B0604020202020204" pitchFamily="34" charset="0"/>
              </a:rPr>
              <a:t> </a:t>
            </a:r>
            <a:r>
              <a:rPr lang="en-US" sz="2000" kern="0" dirty="0">
                <a:latin typeface="Arial" panose="020B0604020202020204" pitchFamily="34" charset="0"/>
                <a:cs typeface="Arial" panose="020B0604020202020204" pitchFamily="34" charset="0"/>
              </a:rPr>
              <a:t>file required</a:t>
            </a:r>
          </a:p>
          <a:p>
            <a:pPr lvl="1"/>
            <a:r>
              <a:rPr lang="en-US" sz="2000" kern="0" dirty="0">
                <a:latin typeface="Arial" panose="020B0604020202020204" pitchFamily="34" charset="0"/>
                <a:cs typeface="Arial" panose="020B0604020202020204" pitchFamily="34" charset="0"/>
              </a:rPr>
              <a:t>Easier cutting and pasting</a:t>
            </a:r>
          </a:p>
          <a:p>
            <a:pPr lvl="1"/>
            <a:r>
              <a:rPr lang="en-US" sz="2000" kern="0" dirty="0">
                <a:latin typeface="Arial" panose="020B0604020202020204" pitchFamily="34" charset="0"/>
                <a:cs typeface="Arial" panose="020B0604020202020204" pitchFamily="34" charset="0"/>
              </a:rPr>
              <a:t>Simplified I/O</a:t>
            </a:r>
          </a:p>
          <a:p>
            <a:pPr lvl="1"/>
            <a:r>
              <a:rPr lang="en-US" sz="2000" kern="0" dirty="0">
                <a:latin typeface="Arial" panose="020B0604020202020204" pitchFamily="34" charset="0"/>
                <a:cs typeface="Arial" panose="020B0604020202020204" pitchFamily="34" charset="0"/>
              </a:rPr>
              <a:t>Files more organized</a:t>
            </a:r>
          </a:p>
          <a:p>
            <a:pPr lvl="1"/>
            <a:r>
              <a:rPr lang="en-US" sz="2000" kern="0" dirty="0">
                <a:latin typeface="Arial" panose="020B0604020202020204" pitchFamily="34" charset="0"/>
                <a:cs typeface="Arial" panose="020B0604020202020204" pitchFamily="34" charset="0"/>
              </a:rPr>
              <a:t>Variable names and explanations at user’s fingertips</a:t>
            </a:r>
          </a:p>
          <a:p>
            <a:pPr lvl="1"/>
            <a:r>
              <a:rPr lang="en-US" sz="2000" kern="0" dirty="0">
                <a:latin typeface="Arial" panose="020B0604020202020204" pitchFamily="34" charset="0"/>
                <a:cs typeface="Arial" panose="020B0604020202020204" pitchFamily="34" charset="0"/>
              </a:rPr>
              <a:t>Formulae included in released Excel tool assist in control file development</a:t>
            </a:r>
          </a:p>
          <a:p>
            <a:endParaRPr lang="en-US" sz="2400" kern="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71351FA8-D255-4AE0-9745-F7143E195EA3}"/>
              </a:ext>
            </a:extLst>
          </p:cNvPr>
          <p:cNvSpPr txBox="1"/>
          <p:nvPr/>
        </p:nvSpPr>
        <p:spPr>
          <a:xfrm>
            <a:off x="3733800" y="1509025"/>
            <a:ext cx="4396377" cy="830997"/>
          </a:xfrm>
          <a:prstGeom prst="rect">
            <a:avLst/>
          </a:prstGeom>
          <a:solidFill>
            <a:srgbClr val="FFC000"/>
          </a:solidFill>
        </p:spPr>
        <p:txBody>
          <a:bodyPr wrap="square" rtlCol="0">
            <a:spAutoFit/>
          </a:bodyPr>
          <a:lstStyle/>
          <a:p>
            <a:r>
              <a:rPr lang="en-US" sz="2400" dirty="0"/>
              <a:t>Excel file </a:t>
            </a:r>
            <a:r>
              <a:rPr lang="en-US" sz="2400" b="1" dirty="0"/>
              <a:t>w2_con.xlsm </a:t>
            </a:r>
            <a:r>
              <a:rPr lang="en-US" sz="2400" dirty="0">
                <a:sym typeface="Wingdings" panose="05000000000000000000" pitchFamily="2" charset="2"/>
              </a:rPr>
              <a:t> </a:t>
            </a:r>
            <a:r>
              <a:rPr lang="en-US" sz="2400" b="1" dirty="0">
                <a:sym typeface="Wingdings" panose="05000000000000000000" pitchFamily="2" charset="2"/>
              </a:rPr>
              <a:t>w2_con.csv</a:t>
            </a:r>
            <a:endParaRPr lang="en-US" sz="2400" b="1" dirty="0"/>
          </a:p>
        </p:txBody>
      </p:sp>
      <p:sp>
        <p:nvSpPr>
          <p:cNvPr id="8" name="TextBox 7">
            <a:extLst>
              <a:ext uri="{FF2B5EF4-FFF2-40B4-BE49-F238E27FC236}">
                <a16:creationId xmlns:a16="http://schemas.microsoft.com/office/drawing/2014/main" id="{D1B18146-370A-824D-B357-202B8832AAB9}"/>
              </a:ext>
            </a:extLst>
          </p:cNvPr>
          <p:cNvSpPr txBox="1"/>
          <p:nvPr/>
        </p:nvSpPr>
        <p:spPr>
          <a:xfrm>
            <a:off x="34215" y="6248400"/>
            <a:ext cx="1981200" cy="369332"/>
          </a:xfrm>
          <a:prstGeom prst="rect">
            <a:avLst/>
          </a:prstGeom>
          <a:noFill/>
        </p:spPr>
        <p:txBody>
          <a:bodyPr wrap="square" rtlCol="0">
            <a:spAutoFit/>
          </a:bodyPr>
          <a:lstStyle/>
          <a:p>
            <a:r>
              <a:rPr lang="en-US" sz="1800" dirty="0"/>
              <a:t>Status: On Time</a:t>
            </a:r>
          </a:p>
        </p:txBody>
      </p:sp>
    </p:spTree>
    <p:extLst>
      <p:ext uri="{BB962C8B-B14F-4D97-AF65-F5344CB8AC3E}">
        <p14:creationId xmlns:p14="http://schemas.microsoft.com/office/powerpoint/2010/main" val="578533939"/>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228600"/>
            <a:ext cx="5867400" cy="774700"/>
          </a:xfrm>
        </p:spPr>
        <p:txBody>
          <a:bodyPr/>
          <a:lstStyle/>
          <a:p>
            <a:r>
              <a:rPr lang="en-US" dirty="0"/>
              <a:t>FY 21 Accomplishment 3:</a:t>
            </a:r>
            <a:br>
              <a:rPr lang="en-US" dirty="0"/>
            </a:br>
            <a:r>
              <a:rPr lang="en-US" sz="2400" dirty="0"/>
              <a:t>Visualization Capabilities</a:t>
            </a:r>
            <a:br>
              <a:rPr lang="en-US" sz="2400" dirty="0"/>
            </a:br>
            <a:r>
              <a:rPr lang="en-US" sz="2400" dirty="0"/>
              <a:t>(Task 3)</a:t>
            </a:r>
            <a:endParaRPr lang="en-US" sz="1400" dirty="0">
              <a:solidFill>
                <a:srgbClr val="FF0000"/>
              </a:solidFill>
            </a:endParaRPr>
          </a:p>
        </p:txBody>
      </p:sp>
      <p:sp>
        <p:nvSpPr>
          <p:cNvPr id="3" name="Content Placeholder 2"/>
          <p:cNvSpPr>
            <a:spLocks noGrp="1"/>
          </p:cNvSpPr>
          <p:nvPr>
            <p:ph idx="1"/>
          </p:nvPr>
        </p:nvSpPr>
        <p:spPr>
          <a:xfrm>
            <a:off x="457200" y="1524000"/>
            <a:ext cx="4876800" cy="3637919"/>
          </a:xfrm>
        </p:spPr>
        <p:txBody>
          <a:bodyPr wrap="square">
            <a:spAutoFit/>
          </a:bodyPr>
          <a:lstStyle/>
          <a:p>
            <a:pPr>
              <a:buNone/>
            </a:pPr>
            <a:r>
              <a:rPr lang="en-US" sz="1800" dirty="0">
                <a:latin typeface="Arial" pitchFamily="34" charset="0"/>
                <a:cs typeface="Arial" pitchFamily="34" charset="0"/>
              </a:rPr>
              <a:t>Description: Visualization capabilities were developed for CE-QUAL-W2 using Python.</a:t>
            </a:r>
          </a:p>
          <a:p>
            <a:r>
              <a:rPr lang="en-US" sz="1800" dirty="0">
                <a:latin typeface="Arial" pitchFamily="34" charset="0"/>
                <a:cs typeface="Arial" pitchFamily="34" charset="0"/>
              </a:rPr>
              <a:t>Plotting functions were developed for the meteorology and water quality input and output data.</a:t>
            </a:r>
          </a:p>
          <a:p>
            <a:r>
              <a:rPr lang="en-US" sz="1800" dirty="0">
                <a:latin typeface="Arial" pitchFamily="34" charset="0"/>
                <a:cs typeface="Arial" pitchFamily="34" charset="0"/>
              </a:rPr>
              <a:t>Julian Days are converted to date-time format allowing the date axis to scale from minutes to decades with readable tick intervals and labels.</a:t>
            </a:r>
          </a:p>
          <a:p>
            <a:r>
              <a:rPr lang="en-US" sz="1800" dirty="0">
                <a:latin typeface="Arial" pitchFamily="34" charset="0"/>
                <a:cs typeface="Arial" pitchFamily="34" charset="0"/>
              </a:rPr>
              <a:t>Default plot options were set to make clear and readable plots.</a:t>
            </a:r>
          </a:p>
          <a:p>
            <a:pPr>
              <a:buNone/>
            </a:pPr>
            <a:r>
              <a:rPr lang="en-US" sz="1800" dirty="0">
                <a:latin typeface="Arial" pitchFamily="34" charset="0"/>
                <a:cs typeface="Arial" pitchFamily="34" charset="0"/>
              </a:rPr>
              <a:t>Status: On time</a:t>
            </a:r>
          </a:p>
        </p:txBody>
      </p:sp>
      <p:pic>
        <p:nvPicPr>
          <p:cNvPr id="5121" name="Picture 1" descr="page4image7915344">
            <a:extLst>
              <a:ext uri="{FF2B5EF4-FFF2-40B4-BE49-F238E27FC236}">
                <a16:creationId xmlns:a16="http://schemas.microsoft.com/office/drawing/2014/main" id="{DD04CAEB-C52F-3F40-9370-3DE466801E0B}"/>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5420716" y="1447800"/>
            <a:ext cx="3266084"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24376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228600"/>
            <a:ext cx="5867400" cy="774700"/>
          </a:xfrm>
        </p:spPr>
        <p:txBody>
          <a:bodyPr/>
          <a:lstStyle/>
          <a:p>
            <a:r>
              <a:rPr lang="en-US" dirty="0"/>
              <a:t>FY 21 Accomplishment 3:</a:t>
            </a:r>
            <a:br>
              <a:rPr lang="en-US" dirty="0"/>
            </a:br>
            <a:r>
              <a:rPr lang="en-US" sz="2400" dirty="0"/>
              <a:t>CE-QUAL-W2 Geometry QGIS Plug-in</a:t>
            </a:r>
            <a:br>
              <a:rPr lang="en-US" sz="2400" dirty="0"/>
            </a:br>
            <a:r>
              <a:rPr lang="en-US" sz="2400" dirty="0"/>
              <a:t>(Task 3)</a:t>
            </a:r>
            <a:endParaRPr lang="en-US" sz="1400" dirty="0">
              <a:solidFill>
                <a:srgbClr val="FF0000"/>
              </a:solidFill>
            </a:endParaRPr>
          </a:p>
        </p:txBody>
      </p:sp>
      <p:sp>
        <p:nvSpPr>
          <p:cNvPr id="3" name="Content Placeholder 2"/>
          <p:cNvSpPr>
            <a:spLocks noGrp="1"/>
          </p:cNvSpPr>
          <p:nvPr>
            <p:ph idx="1"/>
          </p:nvPr>
        </p:nvSpPr>
        <p:spPr>
          <a:xfrm>
            <a:off x="152400" y="1524000"/>
            <a:ext cx="8789089" cy="2012859"/>
          </a:xfrm>
        </p:spPr>
        <p:txBody>
          <a:bodyPr wrap="square">
            <a:spAutoFit/>
          </a:bodyPr>
          <a:lstStyle/>
          <a:p>
            <a:pPr>
              <a:buNone/>
            </a:pPr>
            <a:r>
              <a:rPr lang="en-US" sz="1600" dirty="0">
                <a:latin typeface="Arial" pitchFamily="34" charset="0"/>
                <a:cs typeface="Arial" pitchFamily="34" charset="0"/>
              </a:rPr>
              <a:t>Description: The CE-QUAL-W2 Geometry Preprocessor QGIS Plug-in allows fast and easy creation of model bathymetry files, given a digital elevation model (DEM) and a polyline shapefile of the centerline of the waterbody.</a:t>
            </a:r>
          </a:p>
          <a:p>
            <a:r>
              <a:rPr lang="en-US" sz="1600" dirty="0">
                <a:latin typeface="Arial" pitchFamily="34" charset="0"/>
                <a:cs typeface="Arial" pitchFamily="34" charset="0"/>
              </a:rPr>
              <a:t>After loading the DEM and shapefile of the centerline, the tool generates the cross-sections.</a:t>
            </a:r>
          </a:p>
          <a:p>
            <a:r>
              <a:rPr lang="en-US" sz="1600" dirty="0">
                <a:latin typeface="Arial" pitchFamily="34" charset="0"/>
                <a:cs typeface="Arial" pitchFamily="34" charset="0"/>
              </a:rPr>
              <a:t>The user can then split and/or merge cross-sections to refine the model bathymetry.</a:t>
            </a:r>
          </a:p>
          <a:p>
            <a:r>
              <a:rPr lang="en-US" sz="1600" dirty="0">
                <a:latin typeface="Arial" pitchFamily="34" charset="0"/>
                <a:cs typeface="Arial" pitchFamily="34" charset="0"/>
              </a:rPr>
              <a:t>Then the model bathymetry can be exported for the CE-QUAL-W2 model.</a:t>
            </a:r>
          </a:p>
          <a:p>
            <a:pPr marL="0" indent="0">
              <a:buNone/>
            </a:pPr>
            <a:r>
              <a:rPr lang="en-US" sz="1600" dirty="0">
                <a:latin typeface="Arial" pitchFamily="34" charset="0"/>
                <a:cs typeface="Arial" pitchFamily="34" charset="0"/>
              </a:rPr>
              <a:t>Status: On time</a:t>
            </a:r>
          </a:p>
        </p:txBody>
      </p:sp>
      <p:pic>
        <p:nvPicPr>
          <p:cNvPr id="4098" name="Picture 2" descr="Figure 1. Example &quot;Segments&quot; showing different symbologies">
            <a:extLst>
              <a:ext uri="{FF2B5EF4-FFF2-40B4-BE49-F238E27FC236}">
                <a16:creationId xmlns:a16="http://schemas.microsoft.com/office/drawing/2014/main" id="{8E741A66-DA37-174C-A587-4CDC2F379C3B}"/>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2062022" y="3274139"/>
            <a:ext cx="5024578" cy="3279061"/>
          </a:xfrm>
          <a:prstGeom prst="rect">
            <a:avLst/>
          </a:prstGeom>
          <a:noFill/>
          <a:ln w="3175">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74618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228600"/>
            <a:ext cx="5867400" cy="774700"/>
          </a:xfrm>
        </p:spPr>
        <p:txBody>
          <a:bodyPr/>
          <a:lstStyle/>
          <a:p>
            <a:r>
              <a:rPr lang="en-US" dirty="0"/>
              <a:t>FY 21 Accomplishment 3:</a:t>
            </a:r>
            <a:br>
              <a:rPr lang="en-US" dirty="0"/>
            </a:br>
            <a:r>
              <a:rPr lang="en-US" sz="2400" dirty="0"/>
              <a:t>CE-QUAL-W2 Geometry QGIS Plug-in</a:t>
            </a:r>
            <a:br>
              <a:rPr lang="en-US" sz="2400" dirty="0"/>
            </a:br>
            <a:r>
              <a:rPr lang="en-US" sz="2400" dirty="0"/>
              <a:t>(Task 3)</a:t>
            </a:r>
            <a:endParaRPr lang="en-US" sz="1400" dirty="0">
              <a:solidFill>
                <a:srgbClr val="FF0000"/>
              </a:solidFill>
            </a:endParaRPr>
          </a:p>
        </p:txBody>
      </p:sp>
      <p:pic>
        <p:nvPicPr>
          <p:cNvPr id="7" name="Picture 6">
            <a:extLst>
              <a:ext uri="{FF2B5EF4-FFF2-40B4-BE49-F238E27FC236}">
                <a16:creationId xmlns:a16="http://schemas.microsoft.com/office/drawing/2014/main" id="{70C5EDEE-9B96-9F40-BBE2-19709326A2F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566268" y="1524000"/>
            <a:ext cx="6087664" cy="5029200"/>
          </a:xfrm>
          <a:prstGeom prst="rect">
            <a:avLst/>
          </a:prstGeom>
        </p:spPr>
      </p:pic>
    </p:spTree>
    <p:extLst>
      <p:ext uri="{BB962C8B-B14F-4D97-AF65-F5344CB8AC3E}">
        <p14:creationId xmlns:p14="http://schemas.microsoft.com/office/powerpoint/2010/main" val="12558751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228600"/>
            <a:ext cx="5867400" cy="774700"/>
          </a:xfrm>
        </p:spPr>
        <p:txBody>
          <a:bodyPr/>
          <a:lstStyle/>
          <a:p>
            <a:r>
              <a:rPr lang="en-US" dirty="0"/>
              <a:t>FY 21 Accomplishment 3:</a:t>
            </a:r>
            <a:br>
              <a:rPr lang="en-US" dirty="0"/>
            </a:br>
            <a:r>
              <a:rPr lang="en-US" sz="2400" dirty="0"/>
              <a:t>CE-QUAL-W2 Geometry QGIS Plug-in</a:t>
            </a:r>
            <a:br>
              <a:rPr lang="en-US" sz="2400" dirty="0"/>
            </a:br>
            <a:r>
              <a:rPr lang="en-US" sz="2400" dirty="0"/>
              <a:t>(Task 3)</a:t>
            </a:r>
            <a:endParaRPr lang="en-US" sz="1400" dirty="0">
              <a:solidFill>
                <a:srgbClr val="FF0000"/>
              </a:solidFill>
            </a:endParaRPr>
          </a:p>
        </p:txBody>
      </p:sp>
      <p:pic>
        <p:nvPicPr>
          <p:cNvPr id="4" name="Picture 3">
            <a:extLst>
              <a:ext uri="{FF2B5EF4-FFF2-40B4-BE49-F238E27FC236}">
                <a16:creationId xmlns:a16="http://schemas.microsoft.com/office/drawing/2014/main" id="{01F1D1D4-4C03-3540-8744-6AFAADEE7A28}"/>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565148" y="1524000"/>
            <a:ext cx="6089904" cy="5031051"/>
          </a:xfrm>
          <a:prstGeom prst="rect">
            <a:avLst/>
          </a:prstGeom>
        </p:spPr>
      </p:pic>
    </p:spTree>
    <p:extLst>
      <p:ext uri="{BB962C8B-B14F-4D97-AF65-F5344CB8AC3E}">
        <p14:creationId xmlns:p14="http://schemas.microsoft.com/office/powerpoint/2010/main" val="20132921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228600"/>
            <a:ext cx="5867400" cy="774700"/>
          </a:xfrm>
        </p:spPr>
        <p:txBody>
          <a:bodyPr/>
          <a:lstStyle/>
          <a:p>
            <a:r>
              <a:rPr lang="en-US" dirty="0"/>
              <a:t>FY 21 Accomplishment 3:</a:t>
            </a:r>
            <a:br>
              <a:rPr lang="en-US" dirty="0"/>
            </a:br>
            <a:r>
              <a:rPr lang="en-US" sz="2400" dirty="0"/>
              <a:t>CE-QUAL-W2 Geometry QGIS Plug-in</a:t>
            </a:r>
            <a:br>
              <a:rPr lang="en-US" sz="2400" dirty="0"/>
            </a:br>
            <a:r>
              <a:rPr lang="en-US" sz="2400" dirty="0"/>
              <a:t>(Task 3)</a:t>
            </a:r>
            <a:endParaRPr lang="en-US" sz="1400" dirty="0">
              <a:solidFill>
                <a:srgbClr val="FF0000"/>
              </a:solidFill>
            </a:endParaRPr>
          </a:p>
        </p:txBody>
      </p:sp>
      <p:pic>
        <p:nvPicPr>
          <p:cNvPr id="3" name="Picture 2">
            <a:extLst>
              <a:ext uri="{FF2B5EF4-FFF2-40B4-BE49-F238E27FC236}">
                <a16:creationId xmlns:a16="http://schemas.microsoft.com/office/drawing/2014/main" id="{11118AE5-EAA3-0248-A07D-B49A83F14FD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566268" y="1524000"/>
            <a:ext cx="6087664" cy="5029200"/>
          </a:xfrm>
          <a:prstGeom prst="rect">
            <a:avLst/>
          </a:prstGeom>
        </p:spPr>
      </p:pic>
    </p:spTree>
    <p:extLst>
      <p:ext uri="{BB962C8B-B14F-4D97-AF65-F5344CB8AC3E}">
        <p14:creationId xmlns:p14="http://schemas.microsoft.com/office/powerpoint/2010/main" val="18022774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228600"/>
            <a:ext cx="5867400" cy="774700"/>
          </a:xfrm>
        </p:spPr>
        <p:txBody>
          <a:bodyPr/>
          <a:lstStyle/>
          <a:p>
            <a:r>
              <a:rPr lang="en-US" dirty="0"/>
              <a:t>FY 21 Accomplishment 3:</a:t>
            </a:r>
            <a:br>
              <a:rPr lang="en-US" dirty="0"/>
            </a:br>
            <a:r>
              <a:rPr lang="en-US" sz="2400" dirty="0"/>
              <a:t>CE-QUAL-W2 Geometry QGIS Plug-in</a:t>
            </a:r>
            <a:br>
              <a:rPr lang="en-US" sz="2400" dirty="0"/>
            </a:br>
            <a:r>
              <a:rPr lang="en-US" sz="2400" dirty="0"/>
              <a:t>(Task 3)</a:t>
            </a:r>
            <a:endParaRPr lang="en-US" sz="1400" dirty="0">
              <a:solidFill>
                <a:srgbClr val="FF0000"/>
              </a:solidFill>
            </a:endParaRPr>
          </a:p>
        </p:txBody>
      </p:sp>
      <p:pic>
        <p:nvPicPr>
          <p:cNvPr id="3" name="Picture 2">
            <a:extLst>
              <a:ext uri="{FF2B5EF4-FFF2-40B4-BE49-F238E27FC236}">
                <a16:creationId xmlns:a16="http://schemas.microsoft.com/office/drawing/2014/main" id="{C8877BF0-658B-5D41-ACF3-32867D6944A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565148" y="1524000"/>
            <a:ext cx="6089904" cy="5031051"/>
          </a:xfrm>
          <a:prstGeom prst="rect">
            <a:avLst/>
          </a:prstGeom>
        </p:spPr>
      </p:pic>
    </p:spTree>
    <p:extLst>
      <p:ext uri="{BB962C8B-B14F-4D97-AF65-F5344CB8AC3E}">
        <p14:creationId xmlns:p14="http://schemas.microsoft.com/office/powerpoint/2010/main" val="9829469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228600"/>
            <a:ext cx="5867400" cy="774700"/>
          </a:xfrm>
        </p:spPr>
        <p:txBody>
          <a:bodyPr/>
          <a:lstStyle/>
          <a:p>
            <a:r>
              <a:rPr lang="en-US" dirty="0"/>
              <a:t>FY 21 Accomplishment 3:</a:t>
            </a:r>
            <a:br>
              <a:rPr lang="en-US" dirty="0"/>
            </a:br>
            <a:r>
              <a:rPr lang="en-US" sz="2400" dirty="0"/>
              <a:t>CE-QUAL-W2 Geometry QGIS Plug-in</a:t>
            </a:r>
            <a:br>
              <a:rPr lang="en-US" sz="2400" dirty="0"/>
            </a:br>
            <a:r>
              <a:rPr lang="en-US" sz="2400" dirty="0"/>
              <a:t>(Task 3)</a:t>
            </a:r>
            <a:endParaRPr lang="en-US" sz="1400" dirty="0">
              <a:solidFill>
                <a:srgbClr val="FF0000"/>
              </a:solidFill>
            </a:endParaRPr>
          </a:p>
        </p:txBody>
      </p:sp>
      <p:pic>
        <p:nvPicPr>
          <p:cNvPr id="3" name="Picture 2">
            <a:extLst>
              <a:ext uri="{FF2B5EF4-FFF2-40B4-BE49-F238E27FC236}">
                <a16:creationId xmlns:a16="http://schemas.microsoft.com/office/drawing/2014/main" id="{F7077D4B-85A1-DD45-81C2-563C3B13F94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566268" y="1524000"/>
            <a:ext cx="6087663" cy="5029200"/>
          </a:xfrm>
          <a:prstGeom prst="rect">
            <a:avLst/>
          </a:prstGeom>
        </p:spPr>
      </p:pic>
      <p:sp>
        <p:nvSpPr>
          <p:cNvPr id="10" name="TextBox 9">
            <a:extLst>
              <a:ext uri="{FF2B5EF4-FFF2-40B4-BE49-F238E27FC236}">
                <a16:creationId xmlns:a16="http://schemas.microsoft.com/office/drawing/2014/main" id="{7EF3544A-3A0C-884A-8DEE-008670BAE879}"/>
              </a:ext>
            </a:extLst>
          </p:cNvPr>
          <p:cNvSpPr txBox="1"/>
          <p:nvPr/>
        </p:nvSpPr>
        <p:spPr>
          <a:xfrm>
            <a:off x="2895600" y="2133600"/>
            <a:ext cx="581926" cy="338554"/>
          </a:xfrm>
          <a:prstGeom prst="rect">
            <a:avLst/>
          </a:prstGeom>
          <a:solidFill>
            <a:srgbClr val="996600">
              <a:alpha val="54000"/>
            </a:srgbClr>
          </a:solidFill>
          <a:effectLst>
            <a:softEdge rad="41261"/>
          </a:effectLst>
        </p:spPr>
        <p:txBody>
          <a:bodyPr wrap="square" rtlCol="0">
            <a:spAutoFit/>
          </a:bodyPr>
          <a:lstStyle/>
          <a:p>
            <a:r>
              <a:rPr lang="en-US" sz="1600" dirty="0">
                <a:solidFill>
                  <a:srgbClr val="FFFF00"/>
                </a:solidFill>
              </a:rPr>
              <a:t>Split</a:t>
            </a:r>
          </a:p>
        </p:txBody>
      </p:sp>
      <p:sp>
        <p:nvSpPr>
          <p:cNvPr id="16" name="TextBox 15">
            <a:extLst>
              <a:ext uri="{FF2B5EF4-FFF2-40B4-BE49-F238E27FC236}">
                <a16:creationId xmlns:a16="http://schemas.microsoft.com/office/drawing/2014/main" id="{0DECDAEB-E16F-6E42-90DA-A7930BFD8AE5}"/>
              </a:ext>
            </a:extLst>
          </p:cNvPr>
          <p:cNvSpPr txBox="1"/>
          <p:nvPr/>
        </p:nvSpPr>
        <p:spPr>
          <a:xfrm>
            <a:off x="3685274" y="2819400"/>
            <a:ext cx="581926" cy="338554"/>
          </a:xfrm>
          <a:prstGeom prst="rect">
            <a:avLst/>
          </a:prstGeom>
          <a:solidFill>
            <a:srgbClr val="996600">
              <a:alpha val="54000"/>
            </a:srgbClr>
          </a:solidFill>
          <a:effectLst>
            <a:softEdge rad="41261"/>
          </a:effectLst>
        </p:spPr>
        <p:txBody>
          <a:bodyPr wrap="square" rtlCol="0">
            <a:spAutoFit/>
          </a:bodyPr>
          <a:lstStyle/>
          <a:p>
            <a:r>
              <a:rPr lang="en-US" sz="1600" dirty="0">
                <a:solidFill>
                  <a:srgbClr val="FFFF00"/>
                </a:solidFill>
              </a:rPr>
              <a:t>Split</a:t>
            </a:r>
          </a:p>
        </p:txBody>
      </p:sp>
      <p:sp>
        <p:nvSpPr>
          <p:cNvPr id="17" name="TextBox 16">
            <a:extLst>
              <a:ext uri="{FF2B5EF4-FFF2-40B4-BE49-F238E27FC236}">
                <a16:creationId xmlns:a16="http://schemas.microsoft.com/office/drawing/2014/main" id="{C2203835-3EC4-D646-90E9-A6FB0F71BBC7}"/>
              </a:ext>
            </a:extLst>
          </p:cNvPr>
          <p:cNvSpPr txBox="1"/>
          <p:nvPr/>
        </p:nvSpPr>
        <p:spPr>
          <a:xfrm>
            <a:off x="4114801" y="3928646"/>
            <a:ext cx="762000" cy="338554"/>
          </a:xfrm>
          <a:prstGeom prst="rect">
            <a:avLst/>
          </a:prstGeom>
          <a:solidFill>
            <a:srgbClr val="996600">
              <a:alpha val="54000"/>
            </a:srgbClr>
          </a:solidFill>
          <a:effectLst>
            <a:softEdge rad="41261"/>
          </a:effectLst>
        </p:spPr>
        <p:txBody>
          <a:bodyPr wrap="square" rtlCol="0">
            <a:spAutoFit/>
          </a:bodyPr>
          <a:lstStyle/>
          <a:p>
            <a:r>
              <a:rPr lang="en-US" sz="1600" dirty="0">
                <a:solidFill>
                  <a:srgbClr val="FFFF00"/>
                </a:solidFill>
              </a:rPr>
              <a:t>Merge</a:t>
            </a:r>
          </a:p>
        </p:txBody>
      </p:sp>
      <p:sp>
        <p:nvSpPr>
          <p:cNvPr id="18" name="TextBox 17">
            <a:extLst>
              <a:ext uri="{FF2B5EF4-FFF2-40B4-BE49-F238E27FC236}">
                <a16:creationId xmlns:a16="http://schemas.microsoft.com/office/drawing/2014/main" id="{12E8F004-F2E2-1D4D-92A1-A4800D9D1F59}"/>
              </a:ext>
            </a:extLst>
          </p:cNvPr>
          <p:cNvSpPr txBox="1"/>
          <p:nvPr/>
        </p:nvSpPr>
        <p:spPr>
          <a:xfrm>
            <a:off x="4876800" y="4343400"/>
            <a:ext cx="915707" cy="338554"/>
          </a:xfrm>
          <a:prstGeom prst="rect">
            <a:avLst/>
          </a:prstGeom>
          <a:solidFill>
            <a:srgbClr val="996600">
              <a:alpha val="54000"/>
            </a:srgbClr>
          </a:solidFill>
          <a:effectLst>
            <a:softEdge rad="41261"/>
          </a:effectLst>
        </p:spPr>
        <p:txBody>
          <a:bodyPr wrap="square" rtlCol="0">
            <a:spAutoFit/>
          </a:bodyPr>
          <a:lstStyle/>
          <a:p>
            <a:r>
              <a:rPr lang="en-US" sz="1600" dirty="0">
                <a:solidFill>
                  <a:srgbClr val="FFFF00"/>
                </a:solidFill>
              </a:rPr>
              <a:t>Split</a:t>
            </a:r>
          </a:p>
        </p:txBody>
      </p:sp>
      <p:sp>
        <p:nvSpPr>
          <p:cNvPr id="19" name="TextBox 18">
            <a:extLst>
              <a:ext uri="{FF2B5EF4-FFF2-40B4-BE49-F238E27FC236}">
                <a16:creationId xmlns:a16="http://schemas.microsoft.com/office/drawing/2014/main" id="{A3A02728-8B63-B642-A538-717A7ED17257}"/>
              </a:ext>
            </a:extLst>
          </p:cNvPr>
          <p:cNvSpPr txBox="1"/>
          <p:nvPr/>
        </p:nvSpPr>
        <p:spPr>
          <a:xfrm>
            <a:off x="5434571" y="5452646"/>
            <a:ext cx="813829" cy="338554"/>
          </a:xfrm>
          <a:prstGeom prst="rect">
            <a:avLst/>
          </a:prstGeom>
          <a:solidFill>
            <a:srgbClr val="996600">
              <a:alpha val="54000"/>
            </a:srgbClr>
          </a:solidFill>
          <a:effectLst>
            <a:softEdge rad="41261"/>
          </a:effectLst>
        </p:spPr>
        <p:txBody>
          <a:bodyPr wrap="square" rtlCol="0">
            <a:spAutoFit/>
          </a:bodyPr>
          <a:lstStyle/>
          <a:p>
            <a:r>
              <a:rPr lang="en-US" sz="1600" dirty="0">
                <a:solidFill>
                  <a:srgbClr val="FFFF00"/>
                </a:solidFill>
              </a:rPr>
              <a:t>Merge</a:t>
            </a:r>
          </a:p>
        </p:txBody>
      </p:sp>
      <p:sp>
        <p:nvSpPr>
          <p:cNvPr id="20" name="TextBox 19">
            <a:extLst>
              <a:ext uri="{FF2B5EF4-FFF2-40B4-BE49-F238E27FC236}">
                <a16:creationId xmlns:a16="http://schemas.microsoft.com/office/drawing/2014/main" id="{3A3B6B07-D7C9-6A44-8480-0BC7A82B84E0}"/>
              </a:ext>
            </a:extLst>
          </p:cNvPr>
          <p:cNvSpPr txBox="1"/>
          <p:nvPr/>
        </p:nvSpPr>
        <p:spPr>
          <a:xfrm>
            <a:off x="5791200" y="5833646"/>
            <a:ext cx="1866157" cy="338554"/>
          </a:xfrm>
          <a:prstGeom prst="rect">
            <a:avLst/>
          </a:prstGeom>
          <a:solidFill>
            <a:srgbClr val="996600">
              <a:alpha val="54000"/>
            </a:srgbClr>
          </a:solidFill>
          <a:effectLst>
            <a:softEdge rad="41261"/>
          </a:effectLst>
        </p:spPr>
        <p:txBody>
          <a:bodyPr wrap="square" rtlCol="0">
            <a:spAutoFit/>
          </a:bodyPr>
          <a:lstStyle/>
          <a:p>
            <a:r>
              <a:rPr lang="en-US" sz="1600" dirty="0">
                <a:solidFill>
                  <a:srgbClr val="FFFF00"/>
                </a:solidFill>
              </a:rPr>
              <a:t>Merge, then Split</a:t>
            </a:r>
          </a:p>
        </p:txBody>
      </p:sp>
      <p:sp>
        <p:nvSpPr>
          <p:cNvPr id="4" name="Oval 3">
            <a:extLst>
              <a:ext uri="{FF2B5EF4-FFF2-40B4-BE49-F238E27FC236}">
                <a16:creationId xmlns:a16="http://schemas.microsoft.com/office/drawing/2014/main" id="{352F7DAD-EC34-7847-AEC9-1F5F0659BE64}"/>
              </a:ext>
            </a:extLst>
          </p:cNvPr>
          <p:cNvSpPr/>
          <p:nvPr/>
        </p:nvSpPr>
        <p:spPr>
          <a:xfrm>
            <a:off x="5342028" y="6011057"/>
            <a:ext cx="525372" cy="465943"/>
          </a:xfrm>
          <a:prstGeom prst="ellipse">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8FB6CB80-0058-8241-95A6-0B4F962AF924}"/>
              </a:ext>
            </a:extLst>
          </p:cNvPr>
          <p:cNvSpPr/>
          <p:nvPr/>
        </p:nvSpPr>
        <p:spPr>
          <a:xfrm>
            <a:off x="2346071" y="2247189"/>
            <a:ext cx="581926" cy="375943"/>
          </a:xfrm>
          <a:prstGeom prst="ellipse">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C19FA9B1-CD13-0942-9E5F-DD9531EC5FE5}"/>
              </a:ext>
            </a:extLst>
          </p:cNvPr>
          <p:cNvSpPr/>
          <p:nvPr/>
        </p:nvSpPr>
        <p:spPr>
          <a:xfrm>
            <a:off x="3259594" y="2994680"/>
            <a:ext cx="435863" cy="320487"/>
          </a:xfrm>
          <a:prstGeom prst="ellipse">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1EE243EC-0B6D-8944-8F4B-C0E27F1B8FA1}"/>
              </a:ext>
            </a:extLst>
          </p:cNvPr>
          <p:cNvSpPr/>
          <p:nvPr/>
        </p:nvSpPr>
        <p:spPr>
          <a:xfrm>
            <a:off x="3772556" y="4253548"/>
            <a:ext cx="693611" cy="545480"/>
          </a:xfrm>
          <a:prstGeom prst="ellipse">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32B9427-01C8-6D41-BF59-BA245C5C4069}"/>
              </a:ext>
            </a:extLst>
          </p:cNvPr>
          <p:cNvSpPr/>
          <p:nvPr/>
        </p:nvSpPr>
        <p:spPr>
          <a:xfrm>
            <a:off x="4565155" y="4611460"/>
            <a:ext cx="387845" cy="341540"/>
          </a:xfrm>
          <a:prstGeom prst="ellipse">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3162FE87-6D1A-7347-A4A9-224126342477}"/>
              </a:ext>
            </a:extLst>
          </p:cNvPr>
          <p:cNvSpPr/>
          <p:nvPr/>
        </p:nvSpPr>
        <p:spPr>
          <a:xfrm>
            <a:off x="5098555" y="5678260"/>
            <a:ext cx="387845" cy="341540"/>
          </a:xfrm>
          <a:prstGeom prst="ellipse">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165340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228600"/>
            <a:ext cx="5867400" cy="774700"/>
          </a:xfrm>
        </p:spPr>
        <p:txBody>
          <a:bodyPr/>
          <a:lstStyle/>
          <a:p>
            <a:r>
              <a:rPr lang="en-US" dirty="0"/>
              <a:t>FY 21 Accomplishment 4:</a:t>
            </a:r>
            <a:br>
              <a:rPr lang="en-US" dirty="0"/>
            </a:br>
            <a:r>
              <a:rPr lang="en-US" sz="2400" dirty="0"/>
              <a:t>WQ Operations Capability</a:t>
            </a:r>
            <a:br>
              <a:rPr lang="en-US" sz="2400" dirty="0"/>
            </a:br>
            <a:r>
              <a:rPr lang="en-US" sz="2400" dirty="0"/>
              <a:t>(Task 4)</a:t>
            </a:r>
            <a:endParaRPr lang="en-US" sz="1400" dirty="0">
              <a:solidFill>
                <a:srgbClr val="FF0000"/>
              </a:solidFill>
            </a:endParaRPr>
          </a:p>
        </p:txBody>
      </p:sp>
      <p:sp>
        <p:nvSpPr>
          <p:cNvPr id="3" name="Content Placeholder 2"/>
          <p:cNvSpPr>
            <a:spLocks noGrp="1"/>
          </p:cNvSpPr>
          <p:nvPr>
            <p:ph idx="1"/>
          </p:nvPr>
        </p:nvSpPr>
        <p:spPr>
          <a:xfrm>
            <a:off x="381000" y="1524000"/>
            <a:ext cx="4038600" cy="4912114"/>
          </a:xfrm>
        </p:spPr>
        <p:txBody>
          <a:bodyPr wrap="square">
            <a:spAutoFit/>
          </a:bodyPr>
          <a:lstStyle/>
          <a:p>
            <a:r>
              <a:rPr lang="en-US" sz="1800" dirty="0">
                <a:latin typeface="Arial" pitchFamily="34" charset="0"/>
                <a:cs typeface="Arial" pitchFamily="34" charset="0"/>
              </a:rPr>
              <a:t>Panel (a) and (b) are examples of optimal operation rules at a Corps dam (Folsom) that minimize flood risk while maximizing water supply given the evaluation of an ensemble of synthetic records.</a:t>
            </a:r>
          </a:p>
          <a:p>
            <a:r>
              <a:rPr lang="en-US" sz="1800" dirty="0">
                <a:latin typeface="Arial" pitchFamily="34" charset="0"/>
                <a:cs typeface="Arial" pitchFamily="34" charset="0"/>
              </a:rPr>
              <a:t>Panels (c) and (d) are color coded to show how these various rules would have been applied during the historic record (e.g., blue = flood control release, red = hedge by releasing 80% of water supply demand).</a:t>
            </a:r>
          </a:p>
          <a:p>
            <a:pPr lvl="1"/>
            <a:r>
              <a:rPr lang="en-US" sz="1400" dirty="0">
                <a:latin typeface="Arial" pitchFamily="34" charset="0"/>
                <a:cs typeface="Arial" pitchFamily="34" charset="0"/>
              </a:rPr>
              <a:t>The black line shows what the reservoir storage would have been following these optimal rules.</a:t>
            </a:r>
          </a:p>
          <a:p>
            <a:pPr lvl="1"/>
            <a:r>
              <a:rPr lang="en-US" sz="1400" dirty="0">
                <a:latin typeface="Arial" pitchFamily="34" charset="0"/>
                <a:cs typeface="Arial" pitchFamily="34" charset="0"/>
              </a:rPr>
              <a:t>The grey line shows the observed reservoir storage during this period.</a:t>
            </a:r>
          </a:p>
        </p:txBody>
      </p:sp>
      <p:pic>
        <p:nvPicPr>
          <p:cNvPr id="4" name="Picture 3">
            <a:extLst>
              <a:ext uri="{FF2B5EF4-FFF2-40B4-BE49-F238E27FC236}">
                <a16:creationId xmlns:a16="http://schemas.microsoft.com/office/drawing/2014/main" id="{606FCFFE-B578-BD43-9CB9-21A91E65046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419600" y="1676400"/>
            <a:ext cx="4299045" cy="4572000"/>
          </a:xfrm>
          <a:prstGeom prst="rect">
            <a:avLst/>
          </a:prstGeom>
        </p:spPr>
      </p:pic>
      <p:sp>
        <p:nvSpPr>
          <p:cNvPr id="5" name="TextBox 4">
            <a:extLst>
              <a:ext uri="{FF2B5EF4-FFF2-40B4-BE49-F238E27FC236}">
                <a16:creationId xmlns:a16="http://schemas.microsoft.com/office/drawing/2014/main" id="{A0710C52-26B5-EF4C-9A43-BBF92606589E}"/>
              </a:ext>
            </a:extLst>
          </p:cNvPr>
          <p:cNvSpPr txBox="1"/>
          <p:nvPr/>
        </p:nvSpPr>
        <p:spPr>
          <a:xfrm>
            <a:off x="7162800" y="6260068"/>
            <a:ext cx="1918891" cy="369332"/>
          </a:xfrm>
          <a:prstGeom prst="rect">
            <a:avLst/>
          </a:prstGeom>
          <a:noFill/>
        </p:spPr>
        <p:txBody>
          <a:bodyPr wrap="square" rtlCol="0">
            <a:spAutoFit/>
          </a:bodyPr>
          <a:lstStyle/>
          <a:p>
            <a:r>
              <a:rPr lang="en-US" sz="1800" dirty="0"/>
              <a:t>Status: On Time</a:t>
            </a:r>
          </a:p>
        </p:txBody>
      </p:sp>
    </p:spTree>
    <p:extLst>
      <p:ext uri="{BB962C8B-B14F-4D97-AF65-F5344CB8AC3E}">
        <p14:creationId xmlns:p14="http://schemas.microsoft.com/office/powerpoint/2010/main" val="32933883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228600"/>
            <a:ext cx="5867400" cy="774700"/>
          </a:xfrm>
        </p:spPr>
        <p:txBody>
          <a:bodyPr/>
          <a:lstStyle/>
          <a:p>
            <a:r>
              <a:rPr lang="en-US" dirty="0"/>
              <a:t>FY 21 Accomplishment 4:</a:t>
            </a:r>
            <a:br>
              <a:rPr lang="en-US" dirty="0"/>
            </a:br>
            <a:r>
              <a:rPr lang="en-US" sz="2400" dirty="0"/>
              <a:t>WQ Operations Capability</a:t>
            </a:r>
            <a:br>
              <a:rPr lang="en-US" sz="2400" dirty="0"/>
            </a:br>
            <a:r>
              <a:rPr lang="en-US" sz="2400" dirty="0"/>
              <a:t>(Task 4)</a:t>
            </a:r>
            <a:endParaRPr lang="en-US" sz="1400" dirty="0">
              <a:solidFill>
                <a:srgbClr val="FF0000"/>
              </a:solidFill>
            </a:endParaRPr>
          </a:p>
        </p:txBody>
      </p:sp>
      <p:sp>
        <p:nvSpPr>
          <p:cNvPr id="13" name="TextBox 12">
            <a:extLst>
              <a:ext uri="{FF2B5EF4-FFF2-40B4-BE49-F238E27FC236}">
                <a16:creationId xmlns:a16="http://schemas.microsoft.com/office/drawing/2014/main" id="{10FFF6F3-9E17-1F47-9B49-AA10B0449E21}"/>
              </a:ext>
            </a:extLst>
          </p:cNvPr>
          <p:cNvSpPr txBox="1"/>
          <p:nvPr/>
        </p:nvSpPr>
        <p:spPr>
          <a:xfrm>
            <a:off x="76200" y="6260068"/>
            <a:ext cx="1918891" cy="369332"/>
          </a:xfrm>
          <a:prstGeom prst="rect">
            <a:avLst/>
          </a:prstGeom>
          <a:noFill/>
        </p:spPr>
        <p:txBody>
          <a:bodyPr wrap="square" rtlCol="0">
            <a:spAutoFit/>
          </a:bodyPr>
          <a:lstStyle/>
          <a:p>
            <a:r>
              <a:rPr lang="en-US" sz="1800" dirty="0"/>
              <a:t>Status: On Time</a:t>
            </a:r>
          </a:p>
        </p:txBody>
      </p:sp>
      <p:pic>
        <p:nvPicPr>
          <p:cNvPr id="6" name="Picture 5" descr="Graphical user interface, application, Teams&#10;&#10;Description automatically generated">
            <a:extLst>
              <a:ext uri="{FF2B5EF4-FFF2-40B4-BE49-F238E27FC236}">
                <a16:creationId xmlns:a16="http://schemas.microsoft.com/office/drawing/2014/main" id="{8C6E291F-A561-6E43-B7CD-C0B1E298EB02}"/>
              </a:ext>
            </a:extLst>
          </p:cNvPr>
          <p:cNvPicPr>
            <a:picLocks noChangeAspect="1"/>
          </p:cNvPicPr>
          <p:nvPr/>
        </p:nvPicPr>
        <p:blipFill rotWithShape="1">
          <a:blip r:embed="rId3">
            <a:extLst>
              <a:ext uri="{28A0092B-C50C-407E-A947-70E740481C1C}">
                <a14:useLocalDpi xmlns:a14="http://schemas.microsoft.com/office/drawing/2010/main" val="0"/>
              </a:ext>
            </a:extLst>
          </a:blip>
          <a:srcRect r="51250"/>
          <a:stretch/>
        </p:blipFill>
        <p:spPr>
          <a:xfrm>
            <a:off x="49848" y="1523998"/>
            <a:ext cx="4476536" cy="4648201"/>
          </a:xfrm>
          <a:prstGeom prst="rect">
            <a:avLst/>
          </a:prstGeom>
          <a:noFill/>
          <a:ln w="19050">
            <a:solidFill>
              <a:schemeClr val="accent1">
                <a:alpha val="30000"/>
              </a:schemeClr>
            </a:solidFill>
          </a:ln>
        </p:spPr>
      </p:pic>
      <p:pic>
        <p:nvPicPr>
          <p:cNvPr id="7" name="Picture 6" descr="Graphical user interface, application, Teams&#10;&#10;Description automatically generated">
            <a:extLst>
              <a:ext uri="{FF2B5EF4-FFF2-40B4-BE49-F238E27FC236}">
                <a16:creationId xmlns:a16="http://schemas.microsoft.com/office/drawing/2014/main" id="{36E09C1A-408E-C54A-B8EF-38CC369B425F}"/>
              </a:ext>
            </a:extLst>
          </p:cNvPr>
          <p:cNvPicPr>
            <a:picLocks noChangeAspect="1"/>
          </p:cNvPicPr>
          <p:nvPr/>
        </p:nvPicPr>
        <p:blipFill rotWithShape="1">
          <a:blip r:embed="rId4">
            <a:extLst>
              <a:ext uri="{28A0092B-C50C-407E-A947-70E740481C1C}">
                <a14:useLocalDpi xmlns:a14="http://schemas.microsoft.com/office/drawing/2010/main" val="0"/>
              </a:ext>
            </a:extLst>
          </a:blip>
          <a:srcRect r="51250"/>
          <a:stretch/>
        </p:blipFill>
        <p:spPr>
          <a:xfrm>
            <a:off x="4617616" y="1523998"/>
            <a:ext cx="4476536" cy="4648202"/>
          </a:xfrm>
          <a:prstGeom prst="rect">
            <a:avLst/>
          </a:prstGeom>
          <a:ln w="19050">
            <a:solidFill>
              <a:srgbClr val="FF0000">
                <a:alpha val="30000"/>
              </a:srgbClr>
            </a:solidFill>
          </a:ln>
        </p:spPr>
      </p:pic>
    </p:spTree>
    <p:extLst>
      <p:ext uri="{BB962C8B-B14F-4D97-AF65-F5344CB8AC3E}">
        <p14:creationId xmlns:p14="http://schemas.microsoft.com/office/powerpoint/2010/main" val="22173863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Project Purpose - Recap</a:t>
            </a:r>
            <a:br>
              <a:rPr lang="en-US" dirty="0"/>
            </a:br>
            <a:endParaRPr lang="en-US" sz="1600" dirty="0">
              <a:solidFill>
                <a:srgbClr val="FF0000"/>
              </a:solidFill>
            </a:endParaRPr>
          </a:p>
        </p:txBody>
      </p:sp>
      <p:sp>
        <p:nvSpPr>
          <p:cNvPr id="5" name="Content Placeholder 4"/>
          <p:cNvSpPr>
            <a:spLocks noGrp="1"/>
          </p:cNvSpPr>
          <p:nvPr>
            <p:ph idx="1"/>
          </p:nvPr>
        </p:nvSpPr>
        <p:spPr>
          <a:xfrm>
            <a:off x="491756" y="1524000"/>
            <a:ext cx="8160488" cy="5105400"/>
          </a:xfrm>
        </p:spPr>
        <p:txBody>
          <a:bodyPr/>
          <a:lstStyle/>
          <a:p>
            <a:pPr marL="0" indent="0">
              <a:spcBef>
                <a:spcPct val="0"/>
              </a:spcBef>
              <a:spcAft>
                <a:spcPts val="600"/>
              </a:spcAft>
              <a:buNone/>
            </a:pPr>
            <a:r>
              <a:rPr lang="en-US" sz="2000" b="1" i="1" kern="1200" dirty="0">
                <a:latin typeface="Arial" panose="020B0604020202020204" pitchFamily="34" charset="0"/>
                <a:cs typeface="Arial" panose="020B0604020202020204" pitchFamily="34" charset="0"/>
              </a:rPr>
              <a:t>Objectives</a:t>
            </a:r>
            <a:r>
              <a:rPr lang="en-US" sz="2000" b="1" kern="1200" dirty="0">
                <a:latin typeface="Arial" panose="020B0604020202020204" pitchFamily="34" charset="0"/>
                <a:cs typeface="Arial" panose="020B0604020202020204" pitchFamily="34" charset="0"/>
              </a:rPr>
              <a:t>, continued:</a:t>
            </a:r>
          </a:p>
          <a:p>
            <a:pPr lvl="0">
              <a:buFont typeface="Arial" panose="020B0604020202020204" pitchFamily="34" charset="0"/>
              <a:buChar char="•"/>
            </a:pPr>
            <a:r>
              <a:rPr lang="en-US" sz="2000" dirty="0">
                <a:latin typeface="Arial" panose="020B0604020202020204" pitchFamily="34" charset="0"/>
                <a:cs typeface="Arial" panose="020B0604020202020204" pitchFamily="34" charset="0"/>
              </a:rPr>
              <a:t>Decouple the WQ component from hydrodynamics in the current version of </a:t>
            </a:r>
            <a:r>
              <a:rPr lang="en-US" sz="2000" b="1" dirty="0">
                <a:latin typeface="Arial" panose="020B0604020202020204" pitchFamily="34" charset="0"/>
                <a:cs typeface="Arial" panose="020B0604020202020204" pitchFamily="34" charset="0"/>
              </a:rPr>
              <a:t>CE-QUAL-W2</a:t>
            </a:r>
            <a:r>
              <a:rPr lang="en-US" sz="2000" dirty="0">
                <a:latin typeface="Arial" panose="020B0604020202020204" pitchFamily="34" charset="0"/>
                <a:cs typeface="Arial" panose="020B0604020202020204" pitchFamily="34" charset="0"/>
              </a:rPr>
              <a:t>, allowing water quality simulations to run multiple times with the same hydrodynamic results, eliminating costly repeated hydrodynamic computations </a:t>
            </a:r>
          </a:p>
          <a:p>
            <a:pPr lvl="0"/>
            <a:r>
              <a:rPr lang="en-US" sz="2000" dirty="0">
                <a:latin typeface="Arial" panose="020B0604020202020204" pitchFamily="34" charset="0"/>
                <a:cs typeface="Arial" panose="020B0604020202020204" pitchFamily="34" charset="0"/>
              </a:rPr>
              <a:t>Update the technical reference manual and user manual </a:t>
            </a:r>
          </a:p>
          <a:p>
            <a:pPr lvl="0"/>
            <a:r>
              <a:rPr lang="en-US" sz="2000" dirty="0">
                <a:latin typeface="Arial" panose="020B0604020202020204" pitchFamily="34" charset="0"/>
                <a:cs typeface="Arial" panose="020B0604020202020204" pitchFamily="34" charset="0"/>
              </a:rPr>
              <a:t>Release comprehensive version of </a:t>
            </a:r>
            <a:r>
              <a:rPr lang="en-US" sz="2000" b="1" dirty="0">
                <a:latin typeface="Arial" panose="020B0604020202020204" pitchFamily="34" charset="0"/>
                <a:cs typeface="Arial" panose="020B0604020202020204" pitchFamily="34" charset="0"/>
              </a:rPr>
              <a:t>CE-QUAL-W2</a:t>
            </a:r>
            <a:r>
              <a:rPr lang="en-US" sz="2000" dirty="0">
                <a:latin typeface="Arial" panose="020B0604020202020204" pitchFamily="34" charset="0"/>
                <a:cs typeface="Arial" panose="020B0604020202020204" pitchFamily="34" charset="0"/>
              </a:rPr>
              <a:t>, reviewed by ERDC experts</a:t>
            </a:r>
          </a:p>
          <a:p>
            <a:pPr>
              <a:spcBef>
                <a:spcPct val="0"/>
              </a:spcBef>
              <a:spcAft>
                <a:spcPts val="600"/>
              </a:spcAft>
              <a:buFont typeface="Arial" panose="020B0604020202020204" pitchFamily="34" charset="0"/>
              <a:buChar char="•"/>
            </a:pPr>
            <a:endParaRPr lang="en-US" sz="2000" kern="1200" dirty="0">
              <a:latin typeface="Arial" panose="020B0604020202020204" pitchFamily="34" charset="0"/>
              <a:cs typeface="Arial" panose="020B0604020202020204" pitchFamily="34" charset="0"/>
            </a:endParaRPr>
          </a:p>
          <a:p>
            <a:pPr>
              <a:spcBef>
                <a:spcPct val="0"/>
              </a:spcBef>
              <a:spcAft>
                <a:spcPts val="600"/>
              </a:spcAft>
              <a:buFont typeface="Arial" panose="020B0604020202020204" pitchFamily="34" charset="0"/>
              <a:buChar char="•"/>
            </a:pPr>
            <a:endParaRPr lang="en-US" sz="1600" kern="1200" dirty="0">
              <a:latin typeface="Arial" panose="020B0604020202020204" pitchFamily="34" charset="0"/>
              <a:cs typeface="Arial" panose="020B0604020202020204" pitchFamily="34" charset="0"/>
            </a:endParaRPr>
          </a:p>
        </p:txBody>
      </p:sp>
      <p:pic>
        <p:nvPicPr>
          <p:cNvPr id="6" name="Picture">
            <a:extLst>
              <a:ext uri="{FF2B5EF4-FFF2-40B4-BE49-F238E27FC236}">
                <a16:creationId xmlns:a16="http://schemas.microsoft.com/office/drawing/2014/main" id="{E3946A76-47B4-4A4A-A7F2-0B6D32E6A8AC}"/>
              </a:ext>
            </a:extLst>
          </p:cNvPr>
          <p:cNvPicPr/>
          <p:nvPr/>
        </p:nvPicPr>
        <p:blipFill>
          <a:blip r:embed="rId3" cstate="screen">
            <a:extLst>
              <a:ext uri="{28A0092B-C50C-407E-A947-70E740481C1C}">
                <a14:useLocalDpi xmlns:a14="http://schemas.microsoft.com/office/drawing/2010/main"/>
              </a:ext>
            </a:extLst>
          </a:blip>
          <a:stretch>
            <a:fillRect/>
          </a:stretch>
        </p:blipFill>
        <p:spPr bwMode="auto">
          <a:xfrm>
            <a:off x="4729083" y="4693403"/>
            <a:ext cx="3945564" cy="1594486"/>
          </a:xfrm>
          <a:prstGeom prst="rect">
            <a:avLst/>
          </a:prstGeom>
          <a:noFill/>
          <a:ln w="9525">
            <a:noFill/>
            <a:headEnd/>
            <a:tailEnd/>
          </a:ln>
        </p:spPr>
      </p:pic>
      <p:pic>
        <p:nvPicPr>
          <p:cNvPr id="7" name="Picture 6" descr="A close up of a map&#10;&#10;Description automatically generated">
            <a:extLst>
              <a:ext uri="{FF2B5EF4-FFF2-40B4-BE49-F238E27FC236}">
                <a16:creationId xmlns:a16="http://schemas.microsoft.com/office/drawing/2014/main" id="{1F157AFA-0DEE-2E47-A3CB-3CDBF72646FC}"/>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33400" y="4501513"/>
            <a:ext cx="4242643" cy="1786376"/>
          </a:xfrm>
          <a:prstGeom prst="rect">
            <a:avLst/>
          </a:prstGeom>
        </p:spPr>
      </p:pic>
    </p:spTree>
    <p:extLst>
      <p:ext uri="{BB962C8B-B14F-4D97-AF65-F5344CB8AC3E}">
        <p14:creationId xmlns:p14="http://schemas.microsoft.com/office/powerpoint/2010/main" val="9141578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CB1E5865-2CDB-424E-A61D-5C880E1C50AE}"/>
              </a:ext>
            </a:extLst>
          </p:cNvPr>
          <p:cNvSpPr>
            <a:spLocks noGrp="1" noChangeArrowheads="1"/>
          </p:cNvSpPr>
          <p:nvPr>
            <p:ph type="title"/>
          </p:nvPr>
        </p:nvSpPr>
        <p:spPr>
          <a:xfrm>
            <a:off x="0" y="101600"/>
            <a:ext cx="9144000" cy="1422400"/>
          </a:xfrm>
        </p:spPr>
        <p:txBody>
          <a:bodyPr/>
          <a:lstStyle/>
          <a:p>
            <a:pPr eaLnBrk="1" hangingPunct="1"/>
            <a:r>
              <a:rPr lang="en-US" altLang="en-US" b="1" dirty="0">
                <a:ea typeface="ＭＳ Ｐゴシック" panose="020B0600070205080204" pitchFamily="34" charset="-128"/>
              </a:rPr>
              <a:t>FY21 Accomplishment 5:</a:t>
            </a:r>
            <a:br>
              <a:rPr lang="en-US" altLang="en-US" b="1" dirty="0">
                <a:ea typeface="ＭＳ Ｐゴシック" panose="020B0600070205080204" pitchFamily="34" charset="-128"/>
              </a:rPr>
            </a:br>
            <a:r>
              <a:rPr lang="en-US" altLang="en-US" sz="2400" b="1" dirty="0">
                <a:ea typeface="ＭＳ Ｐゴシック" panose="020B0600070205080204" pitchFamily="34" charset="-128"/>
              </a:rPr>
              <a:t>Hydrodynamic Engine Updates</a:t>
            </a:r>
            <a:br>
              <a:rPr lang="en-US" altLang="en-US" sz="2400" b="1" dirty="0">
                <a:ea typeface="ＭＳ Ｐゴシック" panose="020B0600070205080204" pitchFamily="34" charset="-128"/>
              </a:rPr>
            </a:br>
            <a:r>
              <a:rPr lang="en-US" altLang="en-US" sz="2400" b="1" dirty="0">
                <a:ea typeface="ＭＳ Ｐゴシック" panose="020B0600070205080204" pitchFamily="34" charset="-128"/>
              </a:rPr>
              <a:t>(Task 5)</a:t>
            </a:r>
            <a:br>
              <a:rPr lang="en-US" altLang="en-US" b="1" dirty="0">
                <a:ea typeface="ＭＳ Ｐゴシック" panose="020B0600070205080204" pitchFamily="34" charset="-128"/>
              </a:rPr>
            </a:br>
            <a:endParaRPr lang="en-US" altLang="en-US" b="1" dirty="0">
              <a:ea typeface="ＭＳ Ｐゴシック" panose="020B0600070205080204" pitchFamily="34" charset="-128"/>
            </a:endParaRPr>
          </a:p>
        </p:txBody>
      </p:sp>
      <p:sp>
        <p:nvSpPr>
          <p:cNvPr id="6" name="Content Placeholder 2">
            <a:extLst>
              <a:ext uri="{FF2B5EF4-FFF2-40B4-BE49-F238E27FC236}">
                <a16:creationId xmlns:a16="http://schemas.microsoft.com/office/drawing/2014/main" id="{28B19378-B287-4806-95A2-D924F1B8720E}"/>
              </a:ext>
            </a:extLst>
          </p:cNvPr>
          <p:cNvSpPr txBox="1">
            <a:spLocks/>
          </p:cNvSpPr>
          <p:nvPr/>
        </p:nvSpPr>
        <p:spPr bwMode="auto">
          <a:xfrm>
            <a:off x="300756" y="2133600"/>
            <a:ext cx="4271244" cy="3574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marL="342900" indent="-342900" algn="l" rtl="0" eaLnBrk="0" fontAlgn="base" hangingPunct="0">
              <a:spcBef>
                <a:spcPct val="20000"/>
              </a:spcBef>
              <a:spcAft>
                <a:spcPct val="0"/>
              </a:spcAft>
              <a:buFont typeface="Wingdings" panose="05000000000000000000" pitchFamily="2" charset="2"/>
              <a:buChar char="§"/>
              <a:defRPr sz="28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SzPct val="75000"/>
              <a:buFont typeface="Arial" panose="020B0604020202020204" pitchFamily="34" charset="0"/>
              <a:buChar char="►"/>
              <a:defRPr sz="24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200">
                <a:solidFill>
                  <a:schemeClr val="tx1"/>
                </a:solidFill>
                <a:latin typeface="+mn-lt"/>
                <a:ea typeface="ＭＳ Ｐゴシック" charset="-128"/>
              </a:defRPr>
            </a:lvl3pPr>
            <a:lvl4pPr marL="1600200" indent="-228600" algn="l" rtl="0" eaLnBrk="0" fontAlgn="base" hangingPunct="0">
              <a:spcBef>
                <a:spcPct val="20000"/>
              </a:spcBef>
              <a:spcAft>
                <a:spcPct val="0"/>
              </a:spcAft>
              <a:buSzPct val="75000"/>
              <a:buFont typeface="Wingdings 3" panose="05040102010807070707" pitchFamily="18" charset="2"/>
              <a:buChar char="w"/>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SzPct val="50000"/>
              <a:buFont typeface="Wingdings" panose="05000000000000000000" pitchFamily="2" charset="2"/>
              <a:buChar char="¡"/>
              <a:defRPr>
                <a:solidFill>
                  <a:schemeClr val="tx1"/>
                </a:solidFill>
                <a:latin typeface="+mn-lt"/>
                <a:ea typeface="ＭＳ Ｐゴシック" charset="-128"/>
              </a:defRPr>
            </a:lvl5pPr>
            <a:lvl6pPr marL="2514600" indent="-228600" algn="l" rtl="0" fontAlgn="base">
              <a:spcBef>
                <a:spcPct val="20000"/>
              </a:spcBef>
              <a:spcAft>
                <a:spcPct val="0"/>
              </a:spcAft>
              <a:buSzPct val="50000"/>
              <a:buFont typeface="Wingdings" pitchFamily="2" charset="2"/>
              <a:buChar char="¡"/>
              <a:defRPr>
                <a:solidFill>
                  <a:schemeClr val="tx1"/>
                </a:solidFill>
                <a:latin typeface="+mn-lt"/>
              </a:defRPr>
            </a:lvl6pPr>
            <a:lvl7pPr marL="2971800" indent="-228600" algn="l" rtl="0" fontAlgn="base">
              <a:spcBef>
                <a:spcPct val="20000"/>
              </a:spcBef>
              <a:spcAft>
                <a:spcPct val="0"/>
              </a:spcAft>
              <a:buSzPct val="50000"/>
              <a:buFont typeface="Wingdings" pitchFamily="2" charset="2"/>
              <a:buChar char="¡"/>
              <a:defRPr>
                <a:solidFill>
                  <a:schemeClr val="tx1"/>
                </a:solidFill>
                <a:latin typeface="+mn-lt"/>
              </a:defRPr>
            </a:lvl7pPr>
            <a:lvl8pPr marL="3429000" indent="-228600" algn="l" rtl="0" fontAlgn="base">
              <a:spcBef>
                <a:spcPct val="20000"/>
              </a:spcBef>
              <a:spcAft>
                <a:spcPct val="0"/>
              </a:spcAft>
              <a:buSzPct val="50000"/>
              <a:buFont typeface="Wingdings" pitchFamily="2" charset="2"/>
              <a:buChar char="¡"/>
              <a:defRPr>
                <a:solidFill>
                  <a:schemeClr val="tx1"/>
                </a:solidFill>
                <a:latin typeface="+mn-lt"/>
              </a:defRPr>
            </a:lvl8pPr>
            <a:lvl9pPr marL="3886200" indent="-228600" algn="l" rtl="0" fontAlgn="base">
              <a:spcBef>
                <a:spcPct val="20000"/>
              </a:spcBef>
              <a:spcAft>
                <a:spcPct val="0"/>
              </a:spcAft>
              <a:buSzPct val="50000"/>
              <a:buFont typeface="Wingdings" pitchFamily="2" charset="2"/>
              <a:buChar char="¡"/>
              <a:defRPr>
                <a:solidFill>
                  <a:schemeClr val="tx1"/>
                </a:solidFill>
                <a:latin typeface="+mn-lt"/>
              </a:defRPr>
            </a:lvl9pPr>
          </a:lstStyle>
          <a:p>
            <a:pPr>
              <a:buFont typeface="Arial" panose="020B0604020202020204" pitchFamily="34" charset="0"/>
              <a:buChar char="•"/>
            </a:pPr>
            <a:r>
              <a:rPr lang="en-US" sz="2000" kern="0" dirty="0">
                <a:latin typeface="Arial" panose="020B0604020202020204" pitchFamily="34" charset="0"/>
                <a:cs typeface="Arial" panose="020B0604020202020204" pitchFamily="34" charset="0"/>
              </a:rPr>
              <a:t>Added minimum water level (MINWL) above powerhouse as a criterion for moving to a different selective withdrawal structure</a:t>
            </a:r>
          </a:p>
          <a:p>
            <a:pPr>
              <a:buFont typeface="Arial" panose="020B0604020202020204" pitchFamily="34" charset="0"/>
              <a:buChar char="•"/>
            </a:pPr>
            <a:r>
              <a:rPr lang="en-US" sz="2000" kern="0" dirty="0">
                <a:latin typeface="Arial" panose="020B0604020202020204" pitchFamily="34" charset="0"/>
                <a:cs typeface="Arial" panose="020B0604020202020204" pitchFamily="34" charset="0"/>
              </a:rPr>
              <a:t>Added capability to set </a:t>
            </a:r>
            <a:r>
              <a:rPr lang="en-US" sz="2000" i="1" kern="0" dirty="0">
                <a:latin typeface="Arial" panose="020B0604020202020204" pitchFamily="34" charset="0"/>
                <a:cs typeface="Arial" panose="020B0604020202020204" pitchFamily="34" charset="0"/>
              </a:rPr>
              <a:t>dynamic port elevation</a:t>
            </a:r>
            <a:r>
              <a:rPr lang="en-US" sz="2000" kern="0" dirty="0">
                <a:latin typeface="Arial" panose="020B0604020202020204" pitchFamily="34" charset="0"/>
                <a:cs typeface="Arial" panose="020B0604020202020204" pitchFamily="34" charset="0"/>
              </a:rPr>
              <a:t> as active when a </a:t>
            </a:r>
            <a:r>
              <a:rPr lang="en-US" sz="2000" i="1" kern="0" dirty="0">
                <a:latin typeface="Arial" panose="020B0604020202020204" pitchFamily="34" charset="0"/>
                <a:cs typeface="Arial" panose="020B0604020202020204" pitchFamily="34" charset="0"/>
              </a:rPr>
              <a:t>port selection rule </a:t>
            </a:r>
            <a:r>
              <a:rPr lang="en-US" sz="2000" kern="0" dirty="0">
                <a:latin typeface="Arial" panose="020B0604020202020204" pitchFamily="34" charset="0"/>
                <a:cs typeface="Arial" panose="020B0604020202020204" pitchFamily="34" charset="0"/>
              </a:rPr>
              <a:t>is not active</a:t>
            </a:r>
          </a:p>
        </p:txBody>
      </p:sp>
      <p:pic>
        <p:nvPicPr>
          <p:cNvPr id="121" name="Picture 120" descr="Diagram&#10;&#10;Description automatically generated">
            <a:extLst>
              <a:ext uri="{FF2B5EF4-FFF2-40B4-BE49-F238E27FC236}">
                <a16:creationId xmlns:a16="http://schemas.microsoft.com/office/drawing/2014/main" id="{3CA86B5C-D072-437B-AB5E-5EAB56F26EFF}"/>
              </a:ext>
            </a:extLst>
          </p:cNvPr>
          <p:cNvPicPr>
            <a:picLocks noChangeAspect="1"/>
          </p:cNvPicPr>
          <p:nvPr/>
        </p:nvPicPr>
        <p:blipFill>
          <a:blip r:embed="rId2"/>
          <a:stretch>
            <a:fillRect/>
          </a:stretch>
        </p:blipFill>
        <p:spPr>
          <a:xfrm>
            <a:off x="4953000" y="1823582"/>
            <a:ext cx="4012317" cy="2062617"/>
          </a:xfrm>
          <a:prstGeom prst="rect">
            <a:avLst/>
          </a:prstGeom>
        </p:spPr>
      </p:pic>
      <p:pic>
        <p:nvPicPr>
          <p:cNvPr id="122" name="Picture 121" descr="Diagram&#10;&#10;Description automatically generated">
            <a:extLst>
              <a:ext uri="{FF2B5EF4-FFF2-40B4-BE49-F238E27FC236}">
                <a16:creationId xmlns:a16="http://schemas.microsoft.com/office/drawing/2014/main" id="{C14037AD-0462-41C1-83D8-15EC964E6B46}"/>
              </a:ext>
            </a:extLst>
          </p:cNvPr>
          <p:cNvPicPr>
            <a:picLocks noChangeAspect="1"/>
          </p:cNvPicPr>
          <p:nvPr/>
        </p:nvPicPr>
        <p:blipFill>
          <a:blip r:embed="rId3"/>
          <a:stretch>
            <a:fillRect/>
          </a:stretch>
        </p:blipFill>
        <p:spPr>
          <a:xfrm>
            <a:off x="5263232" y="4306679"/>
            <a:ext cx="3391852" cy="1890724"/>
          </a:xfrm>
          <a:prstGeom prst="rect">
            <a:avLst/>
          </a:prstGeom>
        </p:spPr>
      </p:pic>
      <p:sp>
        <p:nvSpPr>
          <p:cNvPr id="7" name="TextBox 6">
            <a:extLst>
              <a:ext uri="{FF2B5EF4-FFF2-40B4-BE49-F238E27FC236}">
                <a16:creationId xmlns:a16="http://schemas.microsoft.com/office/drawing/2014/main" id="{2BFD9992-3560-7E41-91E8-8AD766AD79E2}"/>
              </a:ext>
            </a:extLst>
          </p:cNvPr>
          <p:cNvSpPr txBox="1"/>
          <p:nvPr/>
        </p:nvSpPr>
        <p:spPr>
          <a:xfrm>
            <a:off x="76200" y="6260068"/>
            <a:ext cx="1918891" cy="369332"/>
          </a:xfrm>
          <a:prstGeom prst="rect">
            <a:avLst/>
          </a:prstGeom>
          <a:noFill/>
        </p:spPr>
        <p:txBody>
          <a:bodyPr wrap="square" rtlCol="0">
            <a:spAutoFit/>
          </a:bodyPr>
          <a:lstStyle/>
          <a:p>
            <a:r>
              <a:rPr lang="en-US" sz="1800" dirty="0"/>
              <a:t>Status: On Time</a:t>
            </a:r>
          </a:p>
        </p:txBody>
      </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228600"/>
            <a:ext cx="5867400" cy="774700"/>
          </a:xfrm>
        </p:spPr>
        <p:txBody>
          <a:bodyPr/>
          <a:lstStyle/>
          <a:p>
            <a:r>
              <a:rPr lang="en-US" dirty="0"/>
              <a:t>FY 21 Accomplishment 6:</a:t>
            </a:r>
            <a:br>
              <a:rPr lang="en-US" dirty="0"/>
            </a:br>
            <a:r>
              <a:rPr lang="en-US" sz="2000" dirty="0"/>
              <a:t>CE-QUAL-W2 Version 4.5 Official Release</a:t>
            </a:r>
            <a:endParaRPr lang="en-US" sz="1200" dirty="0">
              <a:solidFill>
                <a:srgbClr val="FF0000"/>
              </a:solidFill>
            </a:endParaRPr>
          </a:p>
        </p:txBody>
      </p:sp>
      <p:sp>
        <p:nvSpPr>
          <p:cNvPr id="3" name="Content Placeholder 2"/>
          <p:cNvSpPr>
            <a:spLocks noGrp="1"/>
          </p:cNvSpPr>
          <p:nvPr>
            <p:ph idx="1"/>
          </p:nvPr>
        </p:nvSpPr>
        <p:spPr>
          <a:xfrm>
            <a:off x="457200" y="1524000"/>
            <a:ext cx="8229600" cy="3139321"/>
          </a:xfrm>
        </p:spPr>
        <p:txBody>
          <a:bodyPr wrap="square">
            <a:spAutoFit/>
          </a:bodyPr>
          <a:lstStyle/>
          <a:p>
            <a:pPr>
              <a:buNone/>
            </a:pPr>
            <a:r>
              <a:rPr lang="en-US" sz="1800" dirty="0">
                <a:latin typeface="Arial" pitchFamily="34" charset="0"/>
                <a:cs typeface="Arial" pitchFamily="34" charset="0"/>
              </a:rPr>
              <a:t>Description: CE-QUAL-W2 Version 4.5 has been completed and released. The executables, source code, user’s manual, and other documentation have been posted to ERDC’s GitHub and PSU’s website.</a:t>
            </a:r>
          </a:p>
          <a:p>
            <a:r>
              <a:rPr lang="en-US" sz="1800" dirty="0">
                <a:latin typeface="Arial" pitchFamily="34" charset="0"/>
                <a:cs typeface="Arial" pitchFamily="34" charset="0"/>
              </a:rPr>
              <a:t>Updated algorithms</a:t>
            </a:r>
          </a:p>
          <a:p>
            <a:r>
              <a:rPr lang="en-US" sz="1800" dirty="0">
                <a:latin typeface="Arial" pitchFamily="34" charset="0"/>
                <a:cs typeface="Arial" pitchFamily="34" charset="0"/>
              </a:rPr>
              <a:t>Updated and extensively edited user’s manual, five parts, 1,094 pages. Authors: Dr. Scott Wells and Dr. Zhonglong Zhang, Portland State University</a:t>
            </a:r>
          </a:p>
          <a:p>
            <a:r>
              <a:rPr lang="en-US" sz="1800" dirty="0">
                <a:latin typeface="Arial" pitchFamily="34" charset="0"/>
                <a:cs typeface="Arial" pitchFamily="34" charset="0"/>
                <a:hlinkClick r:id="rId3"/>
              </a:rPr>
              <a:t>https://github.com/EnvironmentalSystems/CE-QUAL-W2</a:t>
            </a:r>
            <a:endParaRPr lang="en-US" sz="1800" dirty="0">
              <a:latin typeface="Arial" pitchFamily="34" charset="0"/>
              <a:cs typeface="Arial" pitchFamily="34" charset="0"/>
            </a:endParaRPr>
          </a:p>
          <a:p>
            <a:r>
              <a:rPr lang="en-US" sz="1800" dirty="0">
                <a:latin typeface="Arial" pitchFamily="34" charset="0"/>
                <a:cs typeface="Arial" pitchFamily="34" charset="0"/>
                <a:hlinkClick r:id="rId4"/>
              </a:rPr>
              <a:t>http://www.ce.pdx.edu/w2/</a:t>
            </a:r>
            <a:endParaRPr lang="en-US" sz="1800" dirty="0">
              <a:latin typeface="Arial" pitchFamily="34" charset="0"/>
              <a:cs typeface="Arial" pitchFamily="34" charset="0"/>
            </a:endParaRPr>
          </a:p>
          <a:p>
            <a:pPr>
              <a:buNone/>
            </a:pPr>
            <a:r>
              <a:rPr lang="en-US" sz="1800" dirty="0">
                <a:latin typeface="Arial" pitchFamily="34" charset="0"/>
                <a:cs typeface="Arial" pitchFamily="34" charset="0"/>
              </a:rPr>
              <a:t>Status: On time</a:t>
            </a:r>
          </a:p>
        </p:txBody>
      </p:sp>
    </p:spTree>
    <p:extLst>
      <p:ext uri="{BB962C8B-B14F-4D97-AF65-F5344CB8AC3E}">
        <p14:creationId xmlns:p14="http://schemas.microsoft.com/office/powerpoint/2010/main" val="29151647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7F61A964-BE57-48CB-BC7E-2BBE38BFD58B}"/>
              </a:ext>
            </a:extLst>
          </p:cNvPr>
          <p:cNvSpPr>
            <a:spLocks noGrp="1" noChangeArrowheads="1"/>
          </p:cNvSpPr>
          <p:nvPr>
            <p:ph type="title"/>
          </p:nvPr>
        </p:nvSpPr>
        <p:spPr>
          <a:xfrm>
            <a:off x="0" y="28575"/>
            <a:ext cx="9144000" cy="1422400"/>
          </a:xfrm>
        </p:spPr>
        <p:txBody>
          <a:bodyPr/>
          <a:lstStyle/>
          <a:p>
            <a:pPr eaLnBrk="1" hangingPunct="1">
              <a:lnSpc>
                <a:spcPct val="85000"/>
              </a:lnSpc>
            </a:pPr>
            <a:r>
              <a:rPr lang="en-US" altLang="en-US" dirty="0">
                <a:ea typeface="ＭＳ Ｐゴシック" panose="020B0600070205080204" pitchFamily="34" charset="-128"/>
              </a:rPr>
              <a:t>Additional Features in Version 4.5</a:t>
            </a:r>
            <a:br>
              <a:rPr lang="en-US" altLang="en-US" dirty="0">
                <a:ea typeface="ＭＳ Ｐゴシック" panose="020B0600070205080204" pitchFamily="34" charset="-128"/>
              </a:rPr>
            </a:br>
            <a:r>
              <a:rPr lang="en-US" sz="2400" dirty="0">
                <a:ea typeface="ＭＳ Ｐゴシック" pitchFamily="34" charset="-128"/>
              </a:rPr>
              <a:t>Total Dissolved Gas (TDG)</a:t>
            </a:r>
            <a:br>
              <a:rPr lang="en-US" sz="2400" dirty="0">
                <a:ea typeface="ＭＳ Ｐゴシック" pitchFamily="34" charset="-128"/>
              </a:rPr>
            </a:br>
            <a:r>
              <a:rPr lang="en-US" altLang="en-US" sz="2400" dirty="0">
                <a:ea typeface="ＭＳ Ｐゴシック" panose="020B0600070205080204" pitchFamily="34" charset="-128"/>
              </a:rPr>
              <a:t>(</a:t>
            </a:r>
            <a:r>
              <a:rPr lang="en-US" altLang="en-US" sz="2000" dirty="0">
                <a:ea typeface="ＭＳ Ｐゴシック" panose="020B0600070205080204" pitchFamily="34" charset="-128"/>
              </a:rPr>
              <a:t>Funded by Portland District)</a:t>
            </a:r>
            <a:br>
              <a:rPr lang="en-US" altLang="en-US" sz="2000" b="1" dirty="0">
                <a:ea typeface="ＭＳ Ｐゴシック" panose="020B0600070205080204" pitchFamily="34" charset="-128"/>
              </a:rPr>
            </a:br>
            <a:endParaRPr lang="en-US" altLang="en-US" sz="2000" b="1" dirty="0">
              <a:ea typeface="ＭＳ Ｐゴシック" panose="020B0600070205080204" pitchFamily="34" charset="-128"/>
            </a:endParaRPr>
          </a:p>
        </p:txBody>
      </p:sp>
      <p:sp>
        <p:nvSpPr>
          <p:cNvPr id="6" name="TextBox 5">
            <a:extLst>
              <a:ext uri="{FF2B5EF4-FFF2-40B4-BE49-F238E27FC236}">
                <a16:creationId xmlns:a16="http://schemas.microsoft.com/office/drawing/2014/main" id="{C86972AD-E7B6-4FE0-8893-CDA1F6B5C531}"/>
              </a:ext>
            </a:extLst>
          </p:cNvPr>
          <p:cNvSpPr txBox="1"/>
          <p:nvPr/>
        </p:nvSpPr>
        <p:spPr>
          <a:xfrm>
            <a:off x="-8860" y="4053474"/>
            <a:ext cx="4527573" cy="2308324"/>
          </a:xfrm>
          <a:prstGeom prst="rect">
            <a:avLst/>
          </a:prstGeom>
          <a:noFill/>
        </p:spPr>
        <p:txBody>
          <a:bodyPr wrap="square">
            <a:spAutoFit/>
          </a:bodyPr>
          <a:lstStyle/>
          <a:p>
            <a:pPr marL="285750" indent="-285750">
              <a:buFont typeface="Arial" panose="020B0604020202020204" pitchFamily="34" charset="0"/>
              <a:buChar char="•"/>
            </a:pPr>
            <a:r>
              <a:rPr lang="en-US" sz="2400" dirty="0"/>
              <a:t>Estimates the forebay and tailwater TDG pressures resulting from reservoir operations. </a:t>
            </a:r>
          </a:p>
          <a:p>
            <a:pPr marL="285750" indent="-285750">
              <a:buFont typeface="Arial" panose="020B0604020202020204" pitchFamily="34" charset="0"/>
              <a:buChar char="•"/>
            </a:pPr>
            <a:r>
              <a:rPr lang="en-US" sz="2400" dirty="0">
                <a:ea typeface="ＭＳ Ｐゴシック" pitchFamily="34" charset="-128"/>
              </a:rPr>
              <a:t>TDG Computed from “N2+DO” and DGP</a:t>
            </a:r>
            <a:endParaRPr lang="en-US" sz="2400" dirty="0"/>
          </a:p>
        </p:txBody>
      </p:sp>
      <p:pic>
        <p:nvPicPr>
          <p:cNvPr id="5" name="Picture 4">
            <a:extLst>
              <a:ext uri="{FF2B5EF4-FFF2-40B4-BE49-F238E27FC236}">
                <a16:creationId xmlns:a16="http://schemas.microsoft.com/office/drawing/2014/main" id="{F9A2FDB0-6074-45DF-AD02-61B9B6BB5426}"/>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572000" y="1524000"/>
            <a:ext cx="4492143" cy="4998579"/>
          </a:xfrm>
          <a:prstGeom prst="rect">
            <a:avLst/>
          </a:prstGeom>
        </p:spPr>
      </p:pic>
      <p:pic>
        <p:nvPicPr>
          <p:cNvPr id="4" name="Picture 2" descr="Image result for Spillway powerhouse figure">
            <a:extLst>
              <a:ext uri="{FF2B5EF4-FFF2-40B4-BE49-F238E27FC236}">
                <a16:creationId xmlns:a16="http://schemas.microsoft.com/office/drawing/2014/main" id="{E4D669CA-CE80-4536-985D-9A4F83084085}"/>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57912" y="1762808"/>
            <a:ext cx="4437888" cy="208343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06F0C3C-5E15-864C-8EA4-224B79B3DA87}"/>
              </a:ext>
            </a:extLst>
          </p:cNvPr>
          <p:cNvSpPr txBox="1"/>
          <p:nvPr/>
        </p:nvSpPr>
        <p:spPr>
          <a:xfrm>
            <a:off x="7162800" y="1472052"/>
            <a:ext cx="1918891" cy="369332"/>
          </a:xfrm>
          <a:prstGeom prst="rect">
            <a:avLst/>
          </a:prstGeom>
          <a:noFill/>
        </p:spPr>
        <p:txBody>
          <a:bodyPr wrap="square" rtlCol="0">
            <a:spAutoFit/>
          </a:bodyPr>
          <a:lstStyle/>
          <a:p>
            <a:r>
              <a:rPr lang="en-US" sz="1800" dirty="0"/>
              <a:t>Status: On Time</a:t>
            </a:r>
          </a:p>
        </p:txBody>
      </p:sp>
    </p:spTree>
    <p:extLst>
      <p:ext uri="{BB962C8B-B14F-4D97-AF65-F5344CB8AC3E}">
        <p14:creationId xmlns:p14="http://schemas.microsoft.com/office/powerpoint/2010/main" val="1008490674"/>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7F61A964-BE57-48CB-BC7E-2BBE38BFD58B}"/>
              </a:ext>
            </a:extLst>
          </p:cNvPr>
          <p:cNvSpPr>
            <a:spLocks noGrp="1" noChangeArrowheads="1"/>
          </p:cNvSpPr>
          <p:nvPr>
            <p:ph type="title"/>
          </p:nvPr>
        </p:nvSpPr>
        <p:spPr>
          <a:xfrm>
            <a:off x="0" y="0"/>
            <a:ext cx="9144000" cy="1198243"/>
          </a:xfrm>
        </p:spPr>
        <p:txBody>
          <a:bodyPr/>
          <a:lstStyle/>
          <a:p>
            <a:pPr eaLnBrk="1" hangingPunct="1">
              <a:lnSpc>
                <a:spcPct val="85000"/>
              </a:lnSpc>
            </a:pPr>
            <a:r>
              <a:rPr lang="en-US" altLang="en-US" dirty="0">
                <a:ea typeface="ＭＳ Ｐゴシック" panose="020B0600070205080204" pitchFamily="34" charset="-128"/>
              </a:rPr>
              <a:t>Additional Features in Version 4.5</a:t>
            </a:r>
            <a:br>
              <a:rPr lang="en-US" altLang="en-US" dirty="0">
                <a:ea typeface="ＭＳ Ｐゴシック" panose="020B0600070205080204" pitchFamily="34" charset="-128"/>
              </a:rPr>
            </a:br>
            <a:r>
              <a:rPr lang="en-US" altLang="en-US" sz="2400" dirty="0">
                <a:ea typeface="ＭＳ Ｐゴシック" panose="020B0600070205080204" pitchFamily="34" charset="-128"/>
              </a:rPr>
              <a:t>Algae Toxins</a:t>
            </a:r>
            <a:br>
              <a:rPr lang="en-US" altLang="en-US" dirty="0">
                <a:ea typeface="ＭＳ Ｐゴシック" panose="020B0600070205080204" pitchFamily="34" charset="-128"/>
              </a:rPr>
            </a:br>
            <a:r>
              <a:rPr lang="en-US" altLang="en-US" sz="2000" b="1" dirty="0">
                <a:ea typeface="ＭＳ Ｐゴシック" panose="020B0600070205080204" pitchFamily="34" charset="-128"/>
              </a:rPr>
              <a:t>(Funded Oregon Clean Water Services)</a:t>
            </a:r>
          </a:p>
        </p:txBody>
      </p:sp>
      <p:sp>
        <p:nvSpPr>
          <p:cNvPr id="3" name="Rectangle 2">
            <a:extLst>
              <a:ext uri="{FF2B5EF4-FFF2-40B4-BE49-F238E27FC236}">
                <a16:creationId xmlns:a16="http://schemas.microsoft.com/office/drawing/2014/main" id="{ED16DDCA-E296-4ACD-943B-CE5A295A5325}"/>
              </a:ext>
            </a:extLst>
          </p:cNvPr>
          <p:cNvSpPr>
            <a:spLocks noChangeArrowheads="1"/>
          </p:cNvSpPr>
          <p:nvPr/>
        </p:nvSpPr>
        <p:spPr bwMode="auto">
          <a:xfrm>
            <a:off x="1666875" y="1152524"/>
            <a:ext cx="1213073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8" name="Picture 7">
            <a:extLst>
              <a:ext uri="{FF2B5EF4-FFF2-40B4-BE49-F238E27FC236}">
                <a16:creationId xmlns:a16="http://schemas.microsoft.com/office/drawing/2014/main" id="{5B48DB27-689D-4C7D-BC94-6CDD181DAB43}"/>
              </a:ext>
            </a:extLst>
          </p:cNvPr>
          <p:cNvPicPr>
            <a:picLocks noChangeAspect="1"/>
          </p:cNvPicPr>
          <p:nvPr/>
        </p:nvPicPr>
        <p:blipFill>
          <a:blip r:embed="rId2"/>
          <a:stretch>
            <a:fillRect/>
          </a:stretch>
        </p:blipFill>
        <p:spPr>
          <a:xfrm>
            <a:off x="381000" y="1534886"/>
            <a:ext cx="7328959" cy="2508343"/>
          </a:xfrm>
          <a:prstGeom prst="rect">
            <a:avLst/>
          </a:prstGeom>
        </p:spPr>
      </p:pic>
      <p:pic>
        <p:nvPicPr>
          <p:cNvPr id="9" name="Picture 8">
            <a:extLst>
              <a:ext uri="{FF2B5EF4-FFF2-40B4-BE49-F238E27FC236}">
                <a16:creationId xmlns:a16="http://schemas.microsoft.com/office/drawing/2014/main" id="{F572300D-881C-4E8D-88C8-52B3003B37B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81000" y="4278593"/>
            <a:ext cx="6423695" cy="1543768"/>
          </a:xfrm>
          <a:prstGeom prst="rect">
            <a:avLst/>
          </a:prstGeom>
        </p:spPr>
      </p:pic>
      <p:sp>
        <p:nvSpPr>
          <p:cNvPr id="10" name="TextBox 9">
            <a:extLst>
              <a:ext uri="{FF2B5EF4-FFF2-40B4-BE49-F238E27FC236}">
                <a16:creationId xmlns:a16="http://schemas.microsoft.com/office/drawing/2014/main" id="{0464D6BF-24D0-41B1-8369-0D1CFFFD48F0}"/>
              </a:ext>
            </a:extLst>
          </p:cNvPr>
          <p:cNvSpPr txBox="1"/>
          <p:nvPr/>
        </p:nvSpPr>
        <p:spPr>
          <a:xfrm>
            <a:off x="5562600" y="4072765"/>
            <a:ext cx="2984383" cy="1200329"/>
          </a:xfrm>
          <a:prstGeom prst="rect">
            <a:avLst/>
          </a:prstGeom>
          <a:noFill/>
        </p:spPr>
        <p:txBody>
          <a:bodyPr wrap="square">
            <a:spAutoFit/>
          </a:bodyPr>
          <a:lstStyle/>
          <a:p>
            <a:pPr algn="l"/>
            <a:r>
              <a:rPr lang="en-US" sz="1800" b="0" i="1" u="none" strike="noStrike" baseline="0" dirty="0">
                <a:solidFill>
                  <a:srgbClr val="3D3D3D"/>
                </a:solidFill>
                <a:latin typeface="CIDFont+F7"/>
              </a:rPr>
              <a:t>CTP</a:t>
            </a:r>
            <a:r>
              <a:rPr lang="en-US" sz="1800" b="0" i="0" u="none" strike="noStrike" baseline="0" dirty="0">
                <a:solidFill>
                  <a:srgbClr val="3D3D3D"/>
                </a:solidFill>
                <a:latin typeface="CIDFont+F7"/>
              </a:rPr>
              <a:t> </a:t>
            </a:r>
            <a:r>
              <a:rPr lang="en-US" sz="1800" b="0" i="0" u="none" strike="noStrike" baseline="0" dirty="0">
                <a:solidFill>
                  <a:srgbClr val="3D3D3D"/>
                </a:solidFill>
                <a:latin typeface="CIDFont+F1"/>
              </a:rPr>
              <a:t>= fraction of algal group producing toxin</a:t>
            </a:r>
          </a:p>
          <a:p>
            <a:pPr algn="l"/>
            <a:r>
              <a:rPr lang="en-US" sz="1800" b="0" u="none" strike="noStrike" baseline="0" dirty="0">
                <a:solidFill>
                  <a:srgbClr val="3D3D3D"/>
                </a:solidFill>
                <a:latin typeface="CIDFont+F4"/>
              </a:rPr>
              <a:t>β</a:t>
            </a:r>
            <a:r>
              <a:rPr lang="en-US" sz="1800" b="0" i="0" u="none" strike="noStrike" baseline="0" dirty="0">
                <a:solidFill>
                  <a:srgbClr val="3D3D3D"/>
                </a:solidFill>
                <a:latin typeface="CIDFont+F4"/>
              </a:rPr>
              <a:t> </a:t>
            </a:r>
            <a:r>
              <a:rPr lang="en-US" sz="1800" b="0" i="0" u="none" strike="noStrike" baseline="0" dirty="0">
                <a:solidFill>
                  <a:srgbClr val="3D3D3D"/>
                </a:solidFill>
                <a:latin typeface="CIDFont+F1"/>
              </a:rPr>
              <a:t>= ratio of intra. toxin mass to mass of dry weight OM</a:t>
            </a:r>
            <a:endParaRPr lang="en-US" dirty="0"/>
          </a:p>
        </p:txBody>
      </p:sp>
    </p:spTree>
    <p:extLst>
      <p:ext uri="{BB962C8B-B14F-4D97-AF65-F5344CB8AC3E}">
        <p14:creationId xmlns:p14="http://schemas.microsoft.com/office/powerpoint/2010/main" val="600367176"/>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7F61A964-BE57-48CB-BC7E-2BBE38BFD58B}"/>
              </a:ext>
            </a:extLst>
          </p:cNvPr>
          <p:cNvSpPr>
            <a:spLocks noGrp="1" noChangeArrowheads="1"/>
          </p:cNvSpPr>
          <p:nvPr>
            <p:ph type="title"/>
          </p:nvPr>
        </p:nvSpPr>
        <p:spPr>
          <a:xfrm>
            <a:off x="0" y="0"/>
            <a:ext cx="9144000" cy="1422400"/>
          </a:xfrm>
        </p:spPr>
        <p:txBody>
          <a:bodyPr/>
          <a:lstStyle/>
          <a:p>
            <a:pPr eaLnBrk="1" hangingPunct="1">
              <a:lnSpc>
                <a:spcPct val="85000"/>
              </a:lnSpc>
            </a:pPr>
            <a:r>
              <a:rPr lang="en-US" altLang="en-US" dirty="0">
                <a:ea typeface="ＭＳ Ｐゴシック" panose="020B0600070205080204" pitchFamily="34" charset="-128"/>
              </a:rPr>
              <a:t>Additional Features in Version 4.5</a:t>
            </a:r>
            <a:br>
              <a:rPr lang="en-US" altLang="en-US" dirty="0">
                <a:ea typeface="ＭＳ Ｐゴシック" panose="020B0600070205080204" pitchFamily="34" charset="-128"/>
              </a:rPr>
            </a:br>
            <a:r>
              <a:rPr lang="en-US" sz="2400" dirty="0"/>
              <a:t>Algae Vertical Migration</a:t>
            </a:r>
            <a:br>
              <a:rPr lang="en-US" sz="2000" dirty="0"/>
            </a:br>
            <a:r>
              <a:rPr lang="en-US" altLang="en-US" sz="2000" b="1" dirty="0">
                <a:ea typeface="ＭＳ Ｐゴシック" panose="020B0600070205080204" pitchFamily="34" charset="-128"/>
              </a:rPr>
              <a:t>(Funded by other organizations)</a:t>
            </a:r>
            <a:br>
              <a:rPr lang="en-US" altLang="en-US" sz="2000" b="1" dirty="0">
                <a:ea typeface="ＭＳ Ｐゴシック" panose="020B0600070205080204" pitchFamily="34" charset="-128"/>
              </a:rPr>
            </a:br>
            <a:endParaRPr lang="en-US" altLang="en-US" sz="2000" b="1" dirty="0">
              <a:ea typeface="ＭＳ Ｐゴシック" panose="020B0600070205080204" pitchFamily="34" charset="-128"/>
            </a:endParaRPr>
          </a:p>
        </p:txBody>
      </p:sp>
      <p:sp>
        <p:nvSpPr>
          <p:cNvPr id="3" name="Rectangle 2">
            <a:extLst>
              <a:ext uri="{FF2B5EF4-FFF2-40B4-BE49-F238E27FC236}">
                <a16:creationId xmlns:a16="http://schemas.microsoft.com/office/drawing/2014/main" id="{ED16DDCA-E296-4ACD-943B-CE5A295A5325}"/>
              </a:ext>
            </a:extLst>
          </p:cNvPr>
          <p:cNvSpPr>
            <a:spLocks noChangeArrowheads="1"/>
          </p:cNvSpPr>
          <p:nvPr/>
        </p:nvSpPr>
        <p:spPr bwMode="auto">
          <a:xfrm>
            <a:off x="1666875" y="1152524"/>
            <a:ext cx="1213073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mc:AlternateContent xmlns:mc="http://schemas.openxmlformats.org/markup-compatibility/2006" xmlns:a14="http://schemas.microsoft.com/office/drawing/2010/main">
        <mc:Choice Requires="a14">
          <p:sp>
            <p:nvSpPr>
              <p:cNvPr id="7" name="Content Placeholder 2">
                <a:extLst>
                  <a:ext uri="{FF2B5EF4-FFF2-40B4-BE49-F238E27FC236}">
                    <a16:creationId xmlns:a16="http://schemas.microsoft.com/office/drawing/2014/main" id="{3F5ADE29-C631-4A0F-839B-5EAE4E98FF79}"/>
                  </a:ext>
                </a:extLst>
              </p:cNvPr>
              <p:cNvSpPr txBox="1">
                <a:spLocks/>
              </p:cNvSpPr>
              <p:nvPr/>
            </p:nvSpPr>
            <p:spPr>
              <a:xfrm>
                <a:off x="228600" y="1676400"/>
                <a:ext cx="76962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Aft>
                    <a:spcPts val="600"/>
                  </a:spcAft>
                </a:pPr>
                <a:r>
                  <a:rPr lang="en-US" dirty="0"/>
                  <a:t>1D water column</a:t>
                </a:r>
              </a:p>
              <a:p>
                <a:pPr>
                  <a:lnSpc>
                    <a:spcPct val="100000"/>
                  </a:lnSpc>
                  <a:spcAft>
                    <a:spcPts val="600"/>
                  </a:spcAft>
                </a:pPr>
                <a:r>
                  <a:rPr lang="en-US" dirty="0"/>
                  <a:t>No water velocity</a:t>
                </a:r>
              </a:p>
              <a:p>
                <a:pPr>
                  <a:lnSpc>
                    <a:spcPct val="100000"/>
                  </a:lnSpc>
                  <a:spcAft>
                    <a:spcPts val="600"/>
                  </a:spcAft>
                </a:pPr>
                <a:r>
                  <a:rPr lang="en-US" dirty="0"/>
                  <a:t>Plankton velocity - </a:t>
                </a:r>
                <a:r>
                  <a:rPr lang="en-US" dirty="0">
                    <a:solidFill>
                      <a:srgbClr val="0033CC"/>
                    </a:solidFill>
                  </a:rPr>
                  <a:t>time-varying velocity</a:t>
                </a:r>
                <a:r>
                  <a:rPr lang="en-US" dirty="0"/>
                  <a:t>:</a:t>
                </a:r>
                <a:endParaRPr lang="en-US" sz="800" dirty="0"/>
              </a:p>
              <a:p>
                <a:pPr lvl="1">
                  <a:lnSpc>
                    <a:spcPct val="100000"/>
                  </a:lnSpc>
                  <a:spcAft>
                    <a:spcPts val="600"/>
                  </a:spcAft>
                </a:pPr>
                <a14:m>
                  <m:oMath xmlns:m="http://schemas.openxmlformats.org/officeDocument/2006/math">
                    <m:r>
                      <a:rPr lang="en-US" sz="1600" b="0" i="1" smtClean="0">
                        <a:latin typeface="Cambria Math" panose="02040503050406030204" pitchFamily="18" charset="0"/>
                      </a:rPr>
                      <m:t>𝑣</m:t>
                    </m:r>
                    <m:d>
                      <m:dPr>
                        <m:ctrlPr>
                          <a:rPr lang="en-US" sz="1600" i="1">
                            <a:latin typeface="Cambria Math" panose="02040503050406030204" pitchFamily="18" charset="0"/>
                          </a:rPr>
                        </m:ctrlPr>
                      </m:dPr>
                      <m:e>
                        <m:r>
                          <a:rPr lang="en-US" sz="1600" i="1">
                            <a:latin typeface="Cambria Math" panose="02040503050406030204" pitchFamily="18" charset="0"/>
                          </a:rPr>
                          <m:t>𝑡</m:t>
                        </m:r>
                      </m:e>
                    </m:d>
                    <m:r>
                      <a:rPr lang="en-US" sz="1600" i="1">
                        <a:latin typeface="Cambria Math" panose="02040503050406030204" pitchFamily="18" charset="0"/>
                      </a:rPr>
                      <m:t>=</m:t>
                    </m:r>
                    <m:r>
                      <a:rPr lang="en-US" sz="1600" b="0" i="1" smtClean="0">
                        <a:latin typeface="Cambria Math" panose="02040503050406030204" pitchFamily="18" charset="0"/>
                      </a:rPr>
                      <m:t>2</m:t>
                    </m:r>
                    <m:d>
                      <m:dPr>
                        <m:ctrlPr>
                          <a:rPr lang="en-US" sz="1600" b="0" i="1" smtClean="0">
                            <a:latin typeface="Cambria Math" panose="02040503050406030204" pitchFamily="18" charset="0"/>
                          </a:rPr>
                        </m:ctrlPr>
                      </m:dPr>
                      <m:e>
                        <m:f>
                          <m:fPr>
                            <m:ctrlPr>
                              <a:rPr lang="en-US" sz="1600" i="1">
                                <a:latin typeface="Cambria Math" panose="02040503050406030204" pitchFamily="18" charset="0"/>
                              </a:rPr>
                            </m:ctrlPr>
                          </m:fPr>
                          <m:num>
                            <m:r>
                              <a:rPr lang="en-US" sz="1600" i="1">
                                <a:latin typeface="Cambria Math" panose="02040503050406030204" pitchFamily="18" charset="0"/>
                              </a:rPr>
                              <m:t>2</m:t>
                            </m:r>
                            <m:r>
                              <a:rPr lang="en-US" sz="1600" i="1">
                                <a:latin typeface="Cambria Math" panose="02040503050406030204" pitchFamily="18" charset="0"/>
                              </a:rPr>
                              <m:t>𝜋</m:t>
                            </m:r>
                          </m:num>
                          <m:den>
                            <m:r>
                              <a:rPr lang="en-US" sz="1600" i="1">
                                <a:latin typeface="Cambria Math" panose="02040503050406030204" pitchFamily="18" charset="0"/>
                              </a:rPr>
                              <m:t>86,400 </m:t>
                            </m:r>
                            <m:r>
                              <a:rPr lang="en-US" sz="1600" i="1">
                                <a:latin typeface="Cambria Math" panose="02040503050406030204" pitchFamily="18" charset="0"/>
                              </a:rPr>
                              <m:t>𝑠</m:t>
                            </m:r>
                          </m:den>
                        </m:f>
                      </m:e>
                    </m:d>
                    <m:r>
                      <a:rPr lang="en-US" sz="1600" i="1">
                        <a:latin typeface="Cambria Math" panose="02040503050406030204" pitchFamily="18" charset="0"/>
                      </a:rPr>
                      <m:t>𝑐𝑜𝑠</m:t>
                    </m:r>
                    <m:d>
                      <m:dPr>
                        <m:ctrlPr>
                          <a:rPr lang="en-US" sz="1600" i="1">
                            <a:latin typeface="Cambria Math" panose="02040503050406030204" pitchFamily="18" charset="0"/>
                          </a:rPr>
                        </m:ctrlPr>
                      </m:dPr>
                      <m:e>
                        <m:f>
                          <m:fPr>
                            <m:ctrlPr>
                              <a:rPr lang="en-US" sz="1600" i="1">
                                <a:latin typeface="Cambria Math" panose="02040503050406030204" pitchFamily="18" charset="0"/>
                              </a:rPr>
                            </m:ctrlPr>
                          </m:fPr>
                          <m:num>
                            <m:r>
                              <a:rPr lang="en-US" sz="1600" i="1">
                                <a:latin typeface="Cambria Math" panose="02040503050406030204" pitchFamily="18" charset="0"/>
                              </a:rPr>
                              <m:t>2</m:t>
                            </m:r>
                            <m:r>
                              <a:rPr lang="en-US" sz="1600" i="1">
                                <a:latin typeface="Cambria Math" panose="02040503050406030204" pitchFamily="18" charset="0"/>
                              </a:rPr>
                              <m:t>𝜋</m:t>
                            </m:r>
                          </m:num>
                          <m:den>
                            <m:r>
                              <a:rPr lang="en-US" sz="1600" i="1">
                                <a:latin typeface="Cambria Math" panose="02040503050406030204" pitchFamily="18" charset="0"/>
                              </a:rPr>
                              <m:t>86,400 </m:t>
                            </m:r>
                            <m:r>
                              <a:rPr lang="en-US" sz="1600" i="1">
                                <a:latin typeface="Cambria Math" panose="02040503050406030204" pitchFamily="18" charset="0"/>
                              </a:rPr>
                              <m:t>𝑠</m:t>
                            </m:r>
                          </m:den>
                        </m:f>
                        <m:r>
                          <a:rPr lang="en-US" sz="1600" i="1">
                            <a:latin typeface="Cambria Math" panose="02040503050406030204" pitchFamily="18" charset="0"/>
                          </a:rPr>
                          <m:t>𝑡</m:t>
                        </m:r>
                        <m:r>
                          <a:rPr lang="en-US" sz="1600" i="1">
                            <a:latin typeface="Cambria Math" panose="02040503050406030204" pitchFamily="18" charset="0"/>
                          </a:rPr>
                          <m:t>+</m:t>
                        </m:r>
                        <m:f>
                          <m:fPr>
                            <m:ctrlPr>
                              <a:rPr lang="en-US" sz="1600" b="0" i="1" smtClean="0">
                                <a:latin typeface="Cambria Math" panose="02040503050406030204" pitchFamily="18" charset="0"/>
                              </a:rPr>
                            </m:ctrlPr>
                          </m:fPr>
                          <m:num>
                            <m:r>
                              <a:rPr lang="en-US" sz="1600" b="0" i="1" smtClean="0">
                                <a:latin typeface="Cambria Math" panose="02040503050406030204" pitchFamily="18" charset="0"/>
                              </a:rPr>
                              <m:t>𝜋</m:t>
                            </m:r>
                          </m:num>
                          <m:den>
                            <m:r>
                              <a:rPr lang="en-US" sz="1600" b="0" i="1" smtClean="0">
                                <a:latin typeface="Cambria Math" panose="02040503050406030204" pitchFamily="18" charset="0"/>
                              </a:rPr>
                              <m:t>2</m:t>
                            </m:r>
                          </m:den>
                        </m:f>
                      </m:e>
                    </m:d>
                  </m:oMath>
                </a14:m>
                <a:endParaRPr lang="en-US" sz="1600" dirty="0"/>
              </a:p>
              <a:p>
                <a:pPr marL="0" indent="0">
                  <a:buNone/>
                </a:pPr>
                <a:endParaRPr lang="en-US" dirty="0"/>
              </a:p>
              <a:p>
                <a:pPr marL="0" indent="0">
                  <a:buFont typeface="Arial" panose="020B0604020202020204" pitchFamily="34" charset="0"/>
                  <a:buNone/>
                </a:pPr>
                <a:endParaRPr lang="en-US" dirty="0"/>
              </a:p>
            </p:txBody>
          </p:sp>
        </mc:Choice>
        <mc:Fallback xmlns="">
          <p:sp>
            <p:nvSpPr>
              <p:cNvPr id="7" name="Content Placeholder 2">
                <a:extLst>
                  <a:ext uri="{FF2B5EF4-FFF2-40B4-BE49-F238E27FC236}">
                    <a16:creationId xmlns:a16="http://schemas.microsoft.com/office/drawing/2014/main" id="{3F5ADE29-C631-4A0F-839B-5EAE4E98FF79}"/>
                  </a:ext>
                </a:extLst>
              </p:cNvPr>
              <p:cNvSpPr txBox="1">
                <a:spLocks noRot="1" noChangeAspect="1" noMove="1" noResize="1" noEditPoints="1" noAdjustHandles="1" noChangeArrowheads="1" noChangeShapeType="1" noTextEdit="1"/>
              </p:cNvSpPr>
              <p:nvPr/>
            </p:nvSpPr>
            <p:spPr>
              <a:xfrm>
                <a:off x="228600" y="1676400"/>
                <a:ext cx="7696200" cy="4351338"/>
              </a:xfrm>
              <a:prstGeom prst="rect">
                <a:avLst/>
              </a:prstGeom>
              <a:blipFill>
                <a:blip r:embed="rId2"/>
                <a:stretch>
                  <a:fillRect l="-1485" t="-1749"/>
                </a:stretch>
              </a:blipFill>
            </p:spPr>
            <p:txBody>
              <a:bodyPr/>
              <a:lstStyle/>
              <a:p>
                <a:r>
                  <a:rPr lang="en-US">
                    <a:noFill/>
                  </a:rPr>
                  <a:t> </a:t>
                </a:r>
              </a:p>
            </p:txBody>
          </p:sp>
        </mc:Fallback>
      </mc:AlternateContent>
      <p:pic>
        <p:nvPicPr>
          <p:cNvPr id="11" name="Picture 10">
            <a:extLst>
              <a:ext uri="{FF2B5EF4-FFF2-40B4-BE49-F238E27FC236}">
                <a16:creationId xmlns:a16="http://schemas.microsoft.com/office/drawing/2014/main" id="{8B0A3CFE-87D8-4D00-B405-B4B8396F618D}"/>
              </a:ext>
            </a:extLst>
          </p:cNvPr>
          <p:cNvPicPr>
            <a:picLocks noChangeAspect="1"/>
          </p:cNvPicPr>
          <p:nvPr/>
        </p:nvPicPr>
        <p:blipFill>
          <a:blip r:embed="rId3"/>
          <a:stretch>
            <a:fillRect/>
          </a:stretch>
        </p:blipFill>
        <p:spPr>
          <a:xfrm>
            <a:off x="0" y="3886252"/>
            <a:ext cx="4716852" cy="2667000"/>
          </a:xfrm>
          <a:prstGeom prst="rect">
            <a:avLst/>
          </a:prstGeom>
        </p:spPr>
      </p:pic>
      <p:pic>
        <p:nvPicPr>
          <p:cNvPr id="6146" name="Picture 2">
            <a:extLst>
              <a:ext uri="{FF2B5EF4-FFF2-40B4-BE49-F238E27FC236}">
                <a16:creationId xmlns:a16="http://schemas.microsoft.com/office/drawing/2014/main" id="{518DA7B0-D012-F244-A14A-87E0E37C10CE}"/>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4419600" y="3681164"/>
            <a:ext cx="4648200" cy="260933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245C150F-54D7-EF42-AE6A-B9D172160533}"/>
              </a:ext>
            </a:extLst>
          </p:cNvPr>
          <p:cNvSpPr txBox="1"/>
          <p:nvPr/>
        </p:nvSpPr>
        <p:spPr>
          <a:xfrm>
            <a:off x="4416311" y="6293622"/>
            <a:ext cx="4422889" cy="307777"/>
          </a:xfrm>
          <a:prstGeom prst="rect">
            <a:avLst/>
          </a:prstGeom>
          <a:noFill/>
        </p:spPr>
        <p:txBody>
          <a:bodyPr wrap="square" rtlCol="0">
            <a:spAutoFit/>
          </a:bodyPr>
          <a:lstStyle/>
          <a:p>
            <a:r>
              <a:rPr lang="en-US" sz="1400" dirty="0"/>
              <a:t>Source: NASA, https://</a:t>
            </a:r>
            <a:r>
              <a:rPr lang="en-US" sz="1400" dirty="0" err="1"/>
              <a:t>climate.nasa.gov</a:t>
            </a:r>
            <a:r>
              <a:rPr lang="en-US" sz="1400" dirty="0"/>
              <a:t>/blog/2788</a:t>
            </a:r>
          </a:p>
        </p:txBody>
      </p:sp>
    </p:spTree>
    <p:extLst>
      <p:ext uri="{BB962C8B-B14F-4D97-AF65-F5344CB8AC3E}">
        <p14:creationId xmlns:p14="http://schemas.microsoft.com/office/powerpoint/2010/main" val="265326046"/>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7F61A964-BE57-48CB-BC7E-2BBE38BFD58B}"/>
              </a:ext>
            </a:extLst>
          </p:cNvPr>
          <p:cNvSpPr>
            <a:spLocks noGrp="1" noChangeArrowheads="1"/>
          </p:cNvSpPr>
          <p:nvPr>
            <p:ph type="title"/>
          </p:nvPr>
        </p:nvSpPr>
        <p:spPr>
          <a:xfrm>
            <a:off x="0" y="0"/>
            <a:ext cx="9144000" cy="1422400"/>
          </a:xfrm>
        </p:spPr>
        <p:txBody>
          <a:bodyPr/>
          <a:lstStyle/>
          <a:p>
            <a:pPr eaLnBrk="1" hangingPunct="1">
              <a:lnSpc>
                <a:spcPct val="85000"/>
              </a:lnSpc>
            </a:pPr>
            <a:r>
              <a:rPr lang="en-US" altLang="en-US" dirty="0">
                <a:ea typeface="ＭＳ Ｐゴシック" panose="020B0600070205080204" pitchFamily="34" charset="-128"/>
              </a:rPr>
              <a:t>Additional Features in Version 5.0</a:t>
            </a:r>
            <a:br>
              <a:rPr lang="en-US" altLang="en-US" dirty="0">
                <a:ea typeface="ＭＳ Ｐゴシック" panose="020B0600070205080204" pitchFamily="34" charset="-128"/>
              </a:rPr>
            </a:br>
            <a:r>
              <a:rPr lang="en-US" altLang="en-US" sz="2400" b="1" dirty="0">
                <a:ea typeface="ＭＳ Ｐゴシック" panose="020B0600070205080204" pitchFamily="34" charset="-128"/>
              </a:rPr>
              <a:t>Mercury (Hg) Cycle </a:t>
            </a:r>
            <a:r>
              <a:rPr lang="en-US" altLang="en-US" sz="2400" dirty="0">
                <a:ea typeface="ＭＳ Ｐゴシック" panose="020B0600070205080204" pitchFamily="34" charset="-128"/>
              </a:rPr>
              <a:t>Module</a:t>
            </a:r>
            <a:br>
              <a:rPr lang="en-US" altLang="en-US" sz="2000" dirty="0">
                <a:ea typeface="ＭＳ Ｐゴシック" panose="020B0600070205080204" pitchFamily="34" charset="-128"/>
              </a:rPr>
            </a:br>
            <a:r>
              <a:rPr lang="en-US" altLang="en-US" sz="2000" dirty="0">
                <a:ea typeface="ＭＳ Ｐゴシック" panose="020B0600070205080204" pitchFamily="34" charset="-128"/>
              </a:rPr>
              <a:t>(Funded by Idaho Power Inc. and others)</a:t>
            </a:r>
            <a:br>
              <a:rPr lang="en-US" altLang="en-US" sz="2000" b="1" dirty="0">
                <a:ea typeface="ＭＳ Ｐゴシック" panose="020B0600070205080204" pitchFamily="34" charset="-128"/>
              </a:rPr>
            </a:br>
            <a:endParaRPr lang="en-US" altLang="en-US" sz="2000" b="1" dirty="0">
              <a:ea typeface="ＭＳ Ｐゴシック" panose="020B0600070205080204" pitchFamily="34" charset="-128"/>
            </a:endParaRPr>
          </a:p>
        </p:txBody>
      </p:sp>
      <p:sp>
        <p:nvSpPr>
          <p:cNvPr id="3" name="Rectangle 2">
            <a:extLst>
              <a:ext uri="{FF2B5EF4-FFF2-40B4-BE49-F238E27FC236}">
                <a16:creationId xmlns:a16="http://schemas.microsoft.com/office/drawing/2014/main" id="{ED16DDCA-E296-4ACD-943B-CE5A295A5325}"/>
              </a:ext>
            </a:extLst>
          </p:cNvPr>
          <p:cNvSpPr>
            <a:spLocks noChangeArrowheads="1"/>
          </p:cNvSpPr>
          <p:nvPr/>
        </p:nvSpPr>
        <p:spPr bwMode="auto">
          <a:xfrm>
            <a:off x="1666875" y="1152524"/>
            <a:ext cx="1213073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56" name="Object 55">
            <a:extLst>
              <a:ext uri="{FF2B5EF4-FFF2-40B4-BE49-F238E27FC236}">
                <a16:creationId xmlns:a16="http://schemas.microsoft.com/office/drawing/2014/main" id="{DBFF0944-108C-4AFD-994F-35F54647C6FD}"/>
              </a:ext>
            </a:extLst>
          </p:cNvPr>
          <p:cNvGraphicFramePr>
            <a:graphicFrameLocks noChangeAspect="1"/>
          </p:cNvGraphicFramePr>
          <p:nvPr/>
        </p:nvGraphicFramePr>
        <p:xfrm>
          <a:off x="1255278" y="1956655"/>
          <a:ext cx="7162954" cy="4271860"/>
        </p:xfrm>
        <a:graphic>
          <a:graphicData uri="http://schemas.openxmlformats.org/presentationml/2006/ole">
            <mc:AlternateContent xmlns:mc="http://schemas.openxmlformats.org/markup-compatibility/2006">
              <mc:Choice xmlns:v="urn:schemas-microsoft-com:vml" Requires="v">
                <p:oleObj spid="_x0000_s5204" name="Visio" r:id="rId3" imgW="5730363" imgH="3417488" progId="Visio.Drawing.15">
                  <p:embed/>
                </p:oleObj>
              </mc:Choice>
              <mc:Fallback>
                <p:oleObj name="Visio" r:id="rId3" imgW="5730363" imgH="3417488" progId="Visio.Drawing.15">
                  <p:embed/>
                  <p:pic>
                    <p:nvPicPr>
                      <p:cNvPr id="56" name="Object 55">
                        <a:extLst>
                          <a:ext uri="{FF2B5EF4-FFF2-40B4-BE49-F238E27FC236}">
                            <a16:creationId xmlns:a16="http://schemas.microsoft.com/office/drawing/2014/main" id="{DBFF0944-108C-4AFD-994F-35F54647C6F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55278" y="1956655"/>
                        <a:ext cx="7162954" cy="4271860"/>
                      </a:xfrm>
                      <a:prstGeom prst="rect">
                        <a:avLst/>
                      </a:prstGeom>
                      <a:noFill/>
                    </p:spPr>
                  </p:pic>
                </p:oleObj>
              </mc:Fallback>
            </mc:AlternateContent>
          </a:graphicData>
        </a:graphic>
      </p:graphicFrame>
      <p:sp>
        <p:nvSpPr>
          <p:cNvPr id="2" name="TextBox 1">
            <a:extLst>
              <a:ext uri="{FF2B5EF4-FFF2-40B4-BE49-F238E27FC236}">
                <a16:creationId xmlns:a16="http://schemas.microsoft.com/office/drawing/2014/main" id="{8D620BDE-35BE-4420-9D49-97650883CE78}"/>
              </a:ext>
            </a:extLst>
          </p:cNvPr>
          <p:cNvSpPr txBox="1"/>
          <p:nvPr/>
        </p:nvSpPr>
        <p:spPr>
          <a:xfrm>
            <a:off x="2055277" y="6236341"/>
            <a:ext cx="5075557" cy="400110"/>
          </a:xfrm>
          <a:prstGeom prst="rect">
            <a:avLst/>
          </a:prstGeom>
          <a:noFill/>
        </p:spPr>
        <p:txBody>
          <a:bodyPr wrap="none" rtlCol="0">
            <a:spAutoFit/>
          </a:bodyPr>
          <a:lstStyle/>
          <a:p>
            <a:r>
              <a:rPr lang="en-US" sz="2000" dirty="0"/>
              <a:t>Conceptual Mercury Cycle in a Water Body</a:t>
            </a:r>
          </a:p>
        </p:txBody>
      </p:sp>
      <p:sp>
        <p:nvSpPr>
          <p:cNvPr id="7" name="TextBox 6">
            <a:extLst>
              <a:ext uri="{FF2B5EF4-FFF2-40B4-BE49-F238E27FC236}">
                <a16:creationId xmlns:a16="http://schemas.microsoft.com/office/drawing/2014/main" id="{1D546B10-FBF6-419E-9FA9-B93A6511C2A6}"/>
              </a:ext>
            </a:extLst>
          </p:cNvPr>
          <p:cNvSpPr txBox="1"/>
          <p:nvPr/>
        </p:nvSpPr>
        <p:spPr>
          <a:xfrm>
            <a:off x="1572417" y="1474901"/>
            <a:ext cx="6442030" cy="400110"/>
          </a:xfrm>
          <a:prstGeom prst="rect">
            <a:avLst/>
          </a:prstGeom>
          <a:solidFill>
            <a:srgbClr val="00B050"/>
          </a:solidFill>
        </p:spPr>
        <p:txBody>
          <a:bodyPr wrap="square">
            <a:spAutoFit/>
          </a:bodyPr>
          <a:lstStyle/>
          <a:p>
            <a:r>
              <a:rPr lang="en-US" altLang="en-US" sz="2000" b="1" dirty="0">
                <a:ea typeface="ＭＳ Ｐゴシック" panose="020B0600070205080204" pitchFamily="34" charset="-128"/>
              </a:rPr>
              <a:t>Elemental Hg          Inorganic Hg        Methylmercury</a:t>
            </a:r>
            <a:endParaRPr lang="en-US" sz="2000" dirty="0"/>
          </a:p>
        </p:txBody>
      </p:sp>
    </p:spTree>
    <p:extLst>
      <p:ext uri="{BB962C8B-B14F-4D97-AF65-F5344CB8AC3E}">
        <p14:creationId xmlns:p14="http://schemas.microsoft.com/office/powerpoint/2010/main" val="3327090653"/>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8299" y="304800"/>
            <a:ext cx="5867400" cy="914400"/>
          </a:xfrm>
        </p:spPr>
        <p:txBody>
          <a:bodyPr/>
          <a:lstStyle/>
          <a:p>
            <a:r>
              <a:rPr lang="en-US" dirty="0"/>
              <a:t>Synopsis</a:t>
            </a:r>
            <a:br>
              <a:rPr lang="en-US" dirty="0"/>
            </a:br>
            <a:endParaRPr lang="en-US" sz="1600" dirty="0">
              <a:solidFill>
                <a:srgbClr val="FF0000"/>
              </a:solidFill>
            </a:endParaRPr>
          </a:p>
        </p:txBody>
      </p:sp>
      <p:sp>
        <p:nvSpPr>
          <p:cNvPr id="5" name="Content Placeholder 4"/>
          <p:cNvSpPr>
            <a:spLocks noGrp="1"/>
          </p:cNvSpPr>
          <p:nvPr>
            <p:ph sz="half" idx="1"/>
          </p:nvPr>
        </p:nvSpPr>
        <p:spPr>
          <a:xfrm>
            <a:off x="481444" y="1524000"/>
            <a:ext cx="4090555" cy="3699474"/>
          </a:xfrm>
        </p:spPr>
        <p:txBody>
          <a:bodyPr wrap="square">
            <a:spAutoFit/>
          </a:bodyPr>
          <a:lstStyle/>
          <a:p>
            <a:r>
              <a:rPr lang="en-US" sz="2400" b="1" dirty="0">
                <a:latin typeface="Arial" panose="020B0604020202020204" pitchFamily="34" charset="0"/>
                <a:cs typeface="Arial" panose="020B0604020202020204" pitchFamily="34" charset="0"/>
              </a:rPr>
              <a:t>Funding</a:t>
            </a:r>
          </a:p>
          <a:p>
            <a:pPr lvl="1"/>
            <a:r>
              <a:rPr lang="en-US" dirty="0">
                <a:latin typeface="Arial" panose="020B0604020202020204" pitchFamily="34" charset="0"/>
                <a:cs typeface="Arial" panose="020B0604020202020204" pitchFamily="34" charset="0"/>
              </a:rPr>
              <a:t>FY20	$250K	</a:t>
            </a:r>
          </a:p>
          <a:p>
            <a:pPr lvl="1"/>
            <a:r>
              <a:rPr lang="en-US" dirty="0">
                <a:latin typeface="Arial" panose="020B0604020202020204" pitchFamily="34" charset="0"/>
                <a:cs typeface="Arial" panose="020B0604020202020204" pitchFamily="34" charset="0"/>
              </a:rPr>
              <a:t>FY21	$385K	  </a:t>
            </a:r>
          </a:p>
          <a:p>
            <a:pPr lvl="1"/>
            <a:r>
              <a:rPr lang="en-US" dirty="0">
                <a:latin typeface="Arial" panose="020B0604020202020204" pitchFamily="34" charset="0"/>
                <a:cs typeface="Arial" panose="020B0604020202020204" pitchFamily="34" charset="0"/>
              </a:rPr>
              <a:t>FY22	$375K</a:t>
            </a:r>
          </a:p>
          <a:p>
            <a:pPr lvl="1"/>
            <a:r>
              <a:rPr lang="en-US" dirty="0">
                <a:latin typeface="Arial" panose="020B0604020202020204" pitchFamily="34" charset="0"/>
                <a:cs typeface="Arial" panose="020B0604020202020204" pitchFamily="34" charset="0"/>
              </a:rPr>
              <a:t>FY23	$290K</a:t>
            </a:r>
          </a:p>
          <a:p>
            <a:pPr lvl="1"/>
            <a:r>
              <a:rPr lang="en-US" dirty="0">
                <a:latin typeface="Arial" panose="020B0604020202020204" pitchFamily="34" charset="0"/>
                <a:cs typeface="Arial" panose="020B0604020202020204" pitchFamily="34" charset="0"/>
              </a:rPr>
              <a:t>Project 	$1300K</a:t>
            </a:r>
          </a:p>
          <a:p>
            <a:r>
              <a:rPr lang="en-US" sz="2400" b="1" dirty="0">
                <a:latin typeface="Arial" panose="020B0604020202020204" pitchFamily="34" charset="0"/>
                <a:cs typeface="Arial" panose="020B0604020202020204" pitchFamily="34" charset="0"/>
              </a:rPr>
              <a:t>Project status</a:t>
            </a:r>
          </a:p>
          <a:p>
            <a:pPr lvl="1"/>
            <a:r>
              <a:rPr lang="en-US" dirty="0">
                <a:latin typeface="Arial" panose="020B0604020202020204" pitchFamily="34" charset="0"/>
                <a:cs typeface="Arial" panose="020B0604020202020204" pitchFamily="34" charset="0"/>
              </a:rPr>
              <a:t>On schedule</a:t>
            </a:r>
          </a:p>
        </p:txBody>
      </p:sp>
      <p:sp>
        <p:nvSpPr>
          <p:cNvPr id="7" name="Content Placeholder 4"/>
          <p:cNvSpPr txBox="1">
            <a:spLocks/>
          </p:cNvSpPr>
          <p:nvPr/>
        </p:nvSpPr>
        <p:spPr bwMode="auto">
          <a:xfrm>
            <a:off x="4572000" y="1521797"/>
            <a:ext cx="4114800" cy="2529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lvl1pPr marL="342900" indent="-342900" algn="l" rtl="0" eaLnBrk="0" fontAlgn="base" hangingPunct="0">
              <a:spcBef>
                <a:spcPct val="20000"/>
              </a:spcBef>
              <a:spcAft>
                <a:spcPct val="0"/>
              </a:spcAft>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defRPr>
            </a:lvl2pPr>
            <a:lvl3pPr marL="1143000" indent="-228600" algn="l" rtl="0" eaLnBrk="0" fontAlgn="base" hangingPunct="0">
              <a:spcBef>
                <a:spcPct val="20000"/>
              </a:spcBef>
              <a:spcAft>
                <a:spcPct val="0"/>
              </a:spcAft>
              <a:buChar char="•"/>
              <a:defRPr sz="2000">
                <a:solidFill>
                  <a:schemeClr val="tx1"/>
                </a:solidFill>
                <a:latin typeface="+mn-lt"/>
              </a:defRPr>
            </a:lvl3pPr>
            <a:lvl4pPr marL="1600200" indent="-228600" algn="l" rtl="0" eaLnBrk="0" fontAlgn="base" hangingPunct="0">
              <a:spcBef>
                <a:spcPct val="20000"/>
              </a:spcBef>
              <a:spcAft>
                <a:spcPct val="0"/>
              </a:spcAft>
              <a:buChar char="–"/>
              <a:defRPr sz="1800">
                <a:solidFill>
                  <a:schemeClr val="tx1"/>
                </a:solidFill>
                <a:latin typeface="+mn-lt"/>
              </a:defRPr>
            </a:lvl4pPr>
            <a:lvl5pPr marL="2057400" indent="-228600" algn="l" rtl="0" eaLnBrk="0" fontAlgn="base" hangingPunct="0">
              <a:spcBef>
                <a:spcPct val="20000"/>
              </a:spcBef>
              <a:spcAft>
                <a:spcPct val="0"/>
              </a:spcAft>
              <a:buChar char="»"/>
              <a:defRPr sz="1800">
                <a:solidFill>
                  <a:schemeClr val="tx1"/>
                </a:solidFill>
                <a:latin typeface="+mn-lt"/>
              </a:defRPr>
            </a:lvl5pPr>
            <a:lvl6pPr marL="2514600" indent="-228600" algn="l" rtl="0" fontAlgn="base">
              <a:spcBef>
                <a:spcPct val="20000"/>
              </a:spcBef>
              <a:spcAft>
                <a:spcPct val="0"/>
              </a:spcAft>
              <a:buChar char="»"/>
              <a:defRPr sz="1800">
                <a:solidFill>
                  <a:schemeClr val="tx1"/>
                </a:solidFill>
                <a:latin typeface="+mn-lt"/>
              </a:defRPr>
            </a:lvl6pPr>
            <a:lvl7pPr marL="2971800" indent="-228600" algn="l" rtl="0" fontAlgn="base">
              <a:spcBef>
                <a:spcPct val="20000"/>
              </a:spcBef>
              <a:spcAft>
                <a:spcPct val="0"/>
              </a:spcAft>
              <a:buChar char="»"/>
              <a:defRPr sz="1800">
                <a:solidFill>
                  <a:schemeClr val="tx1"/>
                </a:solidFill>
                <a:latin typeface="+mn-lt"/>
              </a:defRPr>
            </a:lvl7pPr>
            <a:lvl8pPr marL="3429000" indent="-228600" algn="l" rtl="0" fontAlgn="base">
              <a:spcBef>
                <a:spcPct val="20000"/>
              </a:spcBef>
              <a:spcAft>
                <a:spcPct val="0"/>
              </a:spcAft>
              <a:buChar char="»"/>
              <a:defRPr sz="1800">
                <a:solidFill>
                  <a:schemeClr val="tx1"/>
                </a:solidFill>
                <a:latin typeface="+mn-lt"/>
              </a:defRPr>
            </a:lvl8pPr>
            <a:lvl9pPr marL="3886200" indent="-228600" algn="l" rtl="0" fontAlgn="base">
              <a:spcBef>
                <a:spcPct val="20000"/>
              </a:spcBef>
              <a:spcAft>
                <a:spcPct val="0"/>
              </a:spcAft>
              <a:buChar char="»"/>
              <a:defRPr sz="1800">
                <a:solidFill>
                  <a:schemeClr val="tx1"/>
                </a:solidFill>
                <a:latin typeface="+mn-lt"/>
              </a:defRPr>
            </a:lvl9pPr>
          </a:lstStyle>
          <a:p>
            <a:r>
              <a:rPr lang="en-US" sz="2400" b="1" kern="0" dirty="0">
                <a:latin typeface="Arial" panose="020B0604020202020204" pitchFamily="34" charset="0"/>
                <a:cs typeface="Arial" panose="020B0604020202020204" pitchFamily="34" charset="0"/>
              </a:rPr>
              <a:t>Project focus</a:t>
            </a:r>
          </a:p>
          <a:p>
            <a:pPr lvl="1"/>
            <a:r>
              <a:rPr lang="en-US" kern="0" dirty="0">
                <a:latin typeface="Arial" panose="020B0604020202020204" pitchFamily="34" charset="0"/>
                <a:cs typeface="Arial" panose="020B0604020202020204" pitchFamily="34" charset="0"/>
              </a:rPr>
              <a:t>On target</a:t>
            </a:r>
          </a:p>
          <a:p>
            <a:r>
              <a:rPr lang="en-US" sz="2400" b="1" kern="0" dirty="0">
                <a:latin typeface="Arial" panose="020B0604020202020204" pitchFamily="34" charset="0"/>
                <a:cs typeface="Arial" panose="020B0604020202020204" pitchFamily="34" charset="0"/>
              </a:rPr>
              <a:t>Other comments</a:t>
            </a:r>
          </a:p>
          <a:p>
            <a:pPr lvl="1"/>
            <a:r>
              <a:rPr lang="en-US" kern="0" dirty="0">
                <a:latin typeface="Arial" panose="020B0604020202020204" pitchFamily="34" charset="0"/>
                <a:cs typeface="Arial" panose="020B0604020202020204" pitchFamily="34" charset="0"/>
              </a:rPr>
              <a:t>PSU CESU needs to modified to fund FY22 development</a:t>
            </a:r>
          </a:p>
        </p:txBody>
      </p:sp>
    </p:spTree>
    <p:extLst>
      <p:ext uri="{BB962C8B-B14F-4D97-AF65-F5344CB8AC3E}">
        <p14:creationId xmlns:p14="http://schemas.microsoft.com/office/powerpoint/2010/main" val="25718121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914400"/>
          </a:xfrm>
        </p:spPr>
        <p:txBody>
          <a:bodyPr/>
          <a:lstStyle/>
          <a:p>
            <a:r>
              <a:rPr lang="en-US" sz="3200" dirty="0"/>
              <a:t>Summary</a:t>
            </a:r>
            <a:br>
              <a:rPr lang="en-US" dirty="0"/>
            </a:br>
            <a:endParaRPr lang="en-US" sz="1600" dirty="0">
              <a:solidFill>
                <a:srgbClr val="FF0000"/>
              </a:solidFill>
            </a:endParaRPr>
          </a:p>
        </p:txBody>
      </p:sp>
      <p:sp>
        <p:nvSpPr>
          <p:cNvPr id="4" name="Content Placeholder 3"/>
          <p:cNvSpPr>
            <a:spLocks noGrp="1"/>
          </p:cNvSpPr>
          <p:nvPr>
            <p:ph idx="1"/>
          </p:nvPr>
        </p:nvSpPr>
        <p:spPr>
          <a:xfrm>
            <a:off x="457200" y="1524000"/>
            <a:ext cx="8229600" cy="4876800"/>
          </a:xfrm>
        </p:spPr>
        <p:txBody>
          <a:bodyPr/>
          <a:lstStyle/>
          <a:p>
            <a:r>
              <a:rPr lang="en-US" sz="1800" dirty="0">
                <a:latin typeface="Arial" panose="020B0604020202020204" pitchFamily="34" charset="0"/>
                <a:cs typeface="Arial" panose="020B0604020202020204" pitchFamily="34" charset="0"/>
              </a:rPr>
              <a:t>Updated and extended water quality algorithms</a:t>
            </a:r>
          </a:p>
          <a:p>
            <a:pPr lvl="1"/>
            <a:r>
              <a:rPr lang="en-US" sz="1600" dirty="0">
                <a:latin typeface="Arial" panose="020B0604020202020204" pitchFamily="34" charset="0"/>
                <a:cs typeface="Arial" panose="020B0604020202020204" pitchFamily="34" charset="0"/>
              </a:rPr>
              <a:t>Full Carbon cycle and BOD</a:t>
            </a:r>
          </a:p>
          <a:p>
            <a:pPr lvl="1"/>
            <a:r>
              <a:rPr lang="en-US" sz="1600" dirty="0">
                <a:latin typeface="Arial" panose="020B0604020202020204" pitchFamily="34" charset="0"/>
                <a:cs typeface="Arial" panose="020B0604020202020204" pitchFamily="34" charset="0"/>
              </a:rPr>
              <a:t>Sediment diagenesis module</a:t>
            </a:r>
          </a:p>
          <a:p>
            <a:pPr lvl="1"/>
            <a:r>
              <a:rPr lang="en-US" sz="1600" dirty="0">
                <a:latin typeface="Arial" panose="020B0604020202020204" pitchFamily="34" charset="0"/>
                <a:cs typeface="Arial" panose="020B0604020202020204" pitchFamily="34" charset="0"/>
              </a:rPr>
              <a:t>Total Dissolved Gas (TDG)</a:t>
            </a:r>
          </a:p>
          <a:p>
            <a:pPr lvl="1"/>
            <a:r>
              <a:rPr lang="en-US" sz="1600" dirty="0">
                <a:latin typeface="Arial" panose="020B0604020202020204" pitchFamily="34" charset="0"/>
                <a:cs typeface="Arial" panose="020B0604020202020204" pitchFamily="34" charset="0"/>
              </a:rPr>
              <a:t>Algae toxins</a:t>
            </a:r>
          </a:p>
          <a:p>
            <a:pPr lvl="1"/>
            <a:r>
              <a:rPr lang="en-US" sz="1600" dirty="0">
                <a:latin typeface="Arial" panose="020B0604020202020204" pitchFamily="34" charset="0"/>
                <a:cs typeface="Arial" panose="020B0604020202020204" pitchFamily="34" charset="0"/>
              </a:rPr>
              <a:t>Algae vertical migration</a:t>
            </a:r>
          </a:p>
          <a:p>
            <a:pPr lvl="1"/>
            <a:r>
              <a:rPr lang="en-US" sz="1600" dirty="0">
                <a:latin typeface="Arial" panose="020B0604020202020204" pitchFamily="34" charset="0"/>
                <a:cs typeface="Arial" panose="020B0604020202020204" pitchFamily="34" charset="0"/>
              </a:rPr>
              <a:t>Mercury cycle module</a:t>
            </a:r>
          </a:p>
          <a:p>
            <a:r>
              <a:rPr lang="en-US" sz="1800" dirty="0">
                <a:latin typeface="Arial" panose="020B0604020202020204" pitchFamily="34" charset="0"/>
                <a:cs typeface="Arial" panose="020B0604020202020204" pitchFamily="34" charset="0"/>
              </a:rPr>
              <a:t>Upgraded model input and output</a:t>
            </a:r>
          </a:p>
          <a:p>
            <a:pPr lvl="1"/>
            <a:r>
              <a:rPr lang="en-US" sz="1400" dirty="0">
                <a:latin typeface="Arial" panose="020B0604020202020204" pitchFamily="34" charset="0"/>
                <a:cs typeface="Arial" panose="020B0604020202020204" pitchFamily="34" charset="0"/>
              </a:rPr>
              <a:t>CSV input and output, </a:t>
            </a:r>
            <a:r>
              <a:rPr lang="en-US" sz="1400">
                <a:latin typeface="Arial" panose="020B0604020202020204" pitchFamily="34" charset="0"/>
                <a:cs typeface="Arial" panose="020B0604020202020204" pitchFamily="34" charset="0"/>
              </a:rPr>
              <a:t>model control file</a:t>
            </a:r>
          </a:p>
          <a:p>
            <a:pPr lvl="1"/>
            <a:r>
              <a:rPr lang="en-US" sz="1400" dirty="0">
                <a:latin typeface="Arial" panose="020B0604020202020204" pitchFamily="34" charset="0"/>
                <a:cs typeface="Arial" panose="020B0604020202020204" pitchFamily="34" charset="0"/>
              </a:rPr>
              <a:t>Excel utility for input/output</a:t>
            </a:r>
          </a:p>
          <a:p>
            <a:r>
              <a:rPr lang="en-US" sz="1800" dirty="0">
                <a:latin typeface="Arial" panose="020B0604020202020204" pitchFamily="34" charset="0"/>
                <a:cs typeface="Arial" panose="020B0604020202020204" pitchFamily="34" charset="0"/>
              </a:rPr>
              <a:t>Extended user interface</a:t>
            </a:r>
          </a:p>
          <a:p>
            <a:pPr lvl="1"/>
            <a:r>
              <a:rPr lang="en-US" sz="1600" dirty="0">
                <a:latin typeface="Arial" panose="020B0604020202020204" pitchFamily="34" charset="0"/>
                <a:cs typeface="Arial" panose="020B0604020202020204" pitchFamily="34" charset="0"/>
              </a:rPr>
              <a:t>Plotting capabilities</a:t>
            </a:r>
          </a:p>
          <a:p>
            <a:pPr lvl="1"/>
            <a:r>
              <a:rPr lang="en-US" sz="1600" dirty="0">
                <a:latin typeface="Arial" panose="020B0604020202020204" pitchFamily="34" charset="0"/>
                <a:cs typeface="Arial" panose="020B0604020202020204" pitchFamily="34" charset="0"/>
              </a:rPr>
              <a:t>CE-QUAL-W2 Geometry Preprocessor QGIS Plug-in</a:t>
            </a:r>
          </a:p>
          <a:p>
            <a:r>
              <a:rPr lang="en-US" sz="1800" dirty="0">
                <a:latin typeface="Arial" panose="020B0604020202020204" pitchFamily="34" charset="0"/>
                <a:cs typeface="Arial" panose="020B0604020202020204" pitchFamily="34" charset="0"/>
              </a:rPr>
              <a:t>Water quality operations capability (to be integrated in V5.0)</a:t>
            </a:r>
          </a:p>
          <a:p>
            <a:r>
              <a:rPr lang="en-US" sz="1800" dirty="0">
                <a:latin typeface="Arial" panose="020B0604020202020204" pitchFamily="34" charset="0"/>
                <a:cs typeface="Arial" panose="020B0604020202020204" pitchFamily="34" charset="0"/>
              </a:rPr>
              <a:t>Hydrodynamic engine updates (to be completed in V5.0)</a:t>
            </a:r>
          </a:p>
          <a:p>
            <a:r>
              <a:rPr lang="en-US" sz="1800" dirty="0">
                <a:latin typeface="Arial" panose="020B0604020202020204" pitchFamily="34" charset="0"/>
                <a:cs typeface="Arial" panose="020B0604020202020204" pitchFamily="34" charset="0"/>
              </a:rPr>
              <a:t>Official V4.5 Release Completed</a:t>
            </a:r>
          </a:p>
        </p:txBody>
      </p:sp>
    </p:spTree>
    <p:extLst>
      <p:ext uri="{BB962C8B-B14F-4D97-AF65-F5344CB8AC3E}">
        <p14:creationId xmlns:p14="http://schemas.microsoft.com/office/powerpoint/2010/main" val="3556215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Benefits</a:t>
            </a:r>
            <a:br>
              <a:rPr lang="en-US" dirty="0"/>
            </a:br>
            <a:endParaRPr lang="en-US" sz="1600" dirty="0">
              <a:solidFill>
                <a:srgbClr val="FF0000"/>
              </a:solidFill>
            </a:endParaRPr>
          </a:p>
        </p:txBody>
      </p:sp>
      <p:sp>
        <p:nvSpPr>
          <p:cNvPr id="5" name="Content Placeholder 4"/>
          <p:cNvSpPr>
            <a:spLocks noGrp="1"/>
          </p:cNvSpPr>
          <p:nvPr>
            <p:ph idx="1"/>
          </p:nvPr>
        </p:nvSpPr>
        <p:spPr>
          <a:xfrm>
            <a:off x="462776" y="1531434"/>
            <a:ext cx="8224024" cy="5105400"/>
          </a:xfrm>
        </p:spPr>
        <p:txBody>
          <a:bodyPr/>
          <a:lstStyle/>
          <a:p>
            <a:pPr>
              <a:spcBef>
                <a:spcPts val="984"/>
              </a:spcBef>
              <a:buFont typeface="Arial" panose="020B0604020202020204" pitchFamily="34" charset="0"/>
              <a:buChar char="•"/>
            </a:pPr>
            <a:r>
              <a:rPr lang="en-US" sz="1800" dirty="0">
                <a:latin typeface="Arial" panose="020B0604020202020204" pitchFamily="34" charset="0"/>
                <a:cs typeface="Arial" panose="020B0604020202020204" pitchFamily="34" charset="0"/>
              </a:rPr>
              <a:t>The updated </a:t>
            </a:r>
            <a:r>
              <a:rPr lang="en-US" sz="1800" b="1" dirty="0">
                <a:latin typeface="Arial" panose="020B0604020202020204" pitchFamily="34" charset="0"/>
                <a:cs typeface="Arial" panose="020B0604020202020204" pitchFamily="34" charset="0"/>
              </a:rPr>
              <a:t>CE-QUAL-W2</a:t>
            </a:r>
            <a:r>
              <a:rPr lang="en-US" sz="1800" dirty="0">
                <a:latin typeface="Arial" panose="020B0604020202020204" pitchFamily="34" charset="0"/>
                <a:cs typeface="Arial" panose="020B0604020202020204" pitchFamily="34" charset="0"/>
              </a:rPr>
              <a:t> model will support the Corps’ high priority need for environmental assessment, restoration, and management. </a:t>
            </a:r>
          </a:p>
          <a:p>
            <a:pPr>
              <a:spcBef>
                <a:spcPts val="984"/>
              </a:spcBef>
              <a:buFont typeface="Arial" panose="020B0604020202020204" pitchFamily="34" charset="0"/>
              <a:buChar char="•"/>
            </a:pPr>
            <a:r>
              <a:rPr lang="en-US" sz="1800" dirty="0">
                <a:latin typeface="Arial" panose="020B0604020202020204" pitchFamily="34" charset="0"/>
                <a:cs typeface="Arial" panose="020B0604020202020204" pitchFamily="34" charset="0"/>
              </a:rPr>
              <a:t>Incorporation of reservoir operations capabilities will enable water quality and other environmental objectives to influence reservoir release decisions, improving model accuracy and delivering high quality multi-objective decision-making to achieve ecosystem benefits.</a:t>
            </a:r>
          </a:p>
          <a:p>
            <a:pPr lvl="1">
              <a:buFont typeface="Arial" panose="020B0604020202020204" pitchFamily="34" charset="0"/>
              <a:buChar char="–"/>
            </a:pPr>
            <a:r>
              <a:rPr lang="en-US" sz="1800" dirty="0">
                <a:latin typeface="Arial" panose="020B0604020202020204" pitchFamily="34" charset="0"/>
                <a:cs typeface="Arial" panose="020B0604020202020204" pitchFamily="34" charset="0"/>
              </a:rPr>
              <a:t>Critical downstream habitat will be better managed for water quantity (volume, velocity, depths, etc.) in addition to water quality (water temperature, dissolved oxygen, total dissolved gas, etc.).</a:t>
            </a:r>
          </a:p>
          <a:p>
            <a:pPr lvl="1">
              <a:buFont typeface="Arial" panose="020B0604020202020204" pitchFamily="34" charset="0"/>
              <a:buChar char="–"/>
            </a:pPr>
            <a:r>
              <a:rPr lang="en-US" sz="1800" dirty="0">
                <a:latin typeface="Arial" panose="020B0604020202020204" pitchFamily="34" charset="0"/>
                <a:cs typeface="Arial" panose="020B0604020202020204" pitchFamily="34" charset="0"/>
              </a:rPr>
              <a:t>Linkage of WQ with multi-objective decision analysis increases project benefits while decreasing modeling and project costs.</a:t>
            </a:r>
          </a:p>
          <a:p>
            <a:pPr>
              <a:spcBef>
                <a:spcPts val="984"/>
              </a:spcBef>
              <a:buFont typeface="Arial" panose="020B0604020202020204" pitchFamily="34" charset="0"/>
              <a:buChar char="•"/>
            </a:pPr>
            <a:r>
              <a:rPr lang="en-US" sz="1800" dirty="0">
                <a:latin typeface="Arial" panose="020B0604020202020204" pitchFamily="34" charset="0"/>
                <a:cs typeface="Arial" panose="020B0604020202020204" pitchFamily="34" charset="0"/>
              </a:rPr>
              <a:t>Development of improved and accessible reservoir water quality modeling capabilities will reduce time and cost associated with upgrading water quality models and adding new model capabilities.</a:t>
            </a:r>
          </a:p>
          <a:p>
            <a:pPr>
              <a:spcBef>
                <a:spcPts val="984"/>
              </a:spcBef>
            </a:pPr>
            <a:r>
              <a:rPr lang="en-US" sz="1800" dirty="0">
                <a:latin typeface="Arial" panose="020B0604020202020204" pitchFamily="34" charset="0"/>
                <a:cs typeface="Arial" panose="020B0604020202020204" pitchFamily="34" charset="0"/>
              </a:rPr>
              <a:t>The new file formats improve model robustness and facilitate linking W2 models with other models.</a:t>
            </a:r>
          </a:p>
          <a:p>
            <a:pPr marL="0" indent="0">
              <a:buNone/>
            </a:pPr>
            <a:br>
              <a:rPr lang="en-US" sz="1600" dirty="0"/>
            </a:br>
            <a:endParaRPr lang="en-US" sz="1600" dirty="0"/>
          </a:p>
          <a:p>
            <a:endParaRPr lang="en-US" sz="1600" dirty="0">
              <a:latin typeface="Arial" panose="020B0604020202020204" pitchFamily="34" charset="0"/>
              <a:cs typeface="Arial" panose="020B0604020202020204" pitchFamily="34" charset="0"/>
            </a:endParaRPr>
          </a:p>
          <a:p>
            <a:endParaRPr lang="en-US" sz="1600" b="1" dirty="0">
              <a:latin typeface="Arial" panose="020B0604020202020204" pitchFamily="34" charset="0"/>
              <a:cs typeface="Arial" panose="020B0604020202020204" pitchFamily="34" charset="0"/>
            </a:endParaRPr>
          </a:p>
          <a:p>
            <a:pPr marL="0" indent="0">
              <a:buNone/>
            </a:pPr>
            <a:endParaRPr lang="en-US" sz="1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93084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8300" y="228600"/>
            <a:ext cx="5867400" cy="914400"/>
          </a:xfrm>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57200" y="1947611"/>
            <a:ext cx="8229600" cy="4480234"/>
          </a:xfrm>
          <a:noFill/>
        </p:spPr>
        <p:txBody>
          <a:bodyPr/>
          <a:lstStyle/>
          <a:p>
            <a:r>
              <a:rPr lang="en-US" sz="2000" dirty="0">
                <a:latin typeface="Arial" panose="020B0604020202020204" pitchFamily="34" charset="0"/>
                <a:cs typeface="Arial" panose="020B0604020202020204" pitchFamily="34" charset="0"/>
              </a:rPr>
              <a:t>Incorporate new capabilities developed at ERDC-EL into the current </a:t>
            </a:r>
            <a:r>
              <a:rPr lang="en-US" sz="2000" b="1" dirty="0">
                <a:latin typeface="Arial" panose="020B0604020202020204" pitchFamily="34" charset="0"/>
                <a:cs typeface="Arial" panose="020B0604020202020204" pitchFamily="34" charset="0"/>
              </a:rPr>
              <a:t>CE-QUAL-W2 </a:t>
            </a:r>
            <a:r>
              <a:rPr lang="en-US" sz="2000" dirty="0">
                <a:latin typeface="Arial" panose="020B0604020202020204" pitchFamily="34" charset="0"/>
                <a:cs typeface="Arial" panose="020B0604020202020204" pitchFamily="34" charset="0"/>
              </a:rPr>
              <a:t>model maintained by PSU</a:t>
            </a:r>
          </a:p>
          <a:p>
            <a:pPr lvl="1"/>
            <a:r>
              <a:rPr lang="en-US" dirty="0">
                <a:latin typeface="Arial" panose="020B0604020202020204" pitchFamily="34" charset="0"/>
                <a:cs typeface="Arial" panose="020B0604020202020204" pitchFamily="34" charset="0"/>
              </a:rPr>
              <a:t>Develop and integrate a full carbon cycle with nitrogen and phosphorous cycles and integrate into the updated version</a:t>
            </a:r>
          </a:p>
          <a:p>
            <a:pPr lvl="1"/>
            <a:r>
              <a:rPr lang="en-US" dirty="0">
                <a:latin typeface="Arial" panose="020B0604020202020204" pitchFamily="34" charset="0"/>
                <a:cs typeface="Arial" panose="020B0604020202020204" pitchFamily="34" charset="0"/>
              </a:rPr>
              <a:t>Reformulate simulations of BOD groups (CBOD, NBOD, and PBOD) included in current version of W2 to ensure appropriate simulation of these constituents</a:t>
            </a:r>
          </a:p>
          <a:p>
            <a:pPr lvl="1"/>
            <a:r>
              <a:rPr lang="en-US" dirty="0">
                <a:latin typeface="Arial" panose="020B0604020202020204" pitchFamily="34" charset="0"/>
                <a:cs typeface="Arial" panose="020B0604020202020204" pitchFamily="34" charset="0"/>
              </a:rPr>
              <a:t>Upgrade the sediment diagenesis module and merge into the updated version for further testing and validation</a:t>
            </a:r>
          </a:p>
          <a:p>
            <a:pPr lvl="1"/>
            <a:r>
              <a:rPr lang="en-US" dirty="0">
                <a:latin typeface="Arial" panose="020B0604020202020204" pitchFamily="34" charset="0"/>
                <a:cs typeface="Arial" panose="020B0604020202020204" pitchFamily="34" charset="0"/>
              </a:rPr>
              <a:t>Add additional water quality state variables (CH4, H2S, SO4, Fe and Mn Species) into updated version</a:t>
            </a:r>
          </a:p>
          <a:p>
            <a:pPr lvl="1"/>
            <a:endParaRPr lang="en-US" dirty="0">
              <a:latin typeface="Arial" panose="020B0604020202020204" pitchFamily="34" charset="0"/>
              <a:cs typeface="Arial" panose="020B0604020202020204" pitchFamily="34" charset="0"/>
            </a:endParaRPr>
          </a:p>
          <a:p>
            <a:pPr lvl="1"/>
            <a:endParaRPr lang="en-US" sz="14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4000"/>
            <a:ext cx="8229600" cy="400110"/>
          </a:xfrm>
          <a:prstGeom prst="rect">
            <a:avLst/>
          </a:prstGeom>
          <a:noFill/>
        </p:spPr>
        <p:txBody>
          <a:bodyPr wrap="square" rtlCol="0">
            <a:spAutoFit/>
          </a:bodyPr>
          <a:lstStyle/>
          <a:p>
            <a:r>
              <a:rPr lang="en-US" b="1" i="1" dirty="0"/>
              <a:t>Task 1</a:t>
            </a:r>
            <a:r>
              <a:rPr lang="en-US" b="1" dirty="0"/>
              <a:t>: </a:t>
            </a:r>
            <a:r>
              <a:rPr lang="en-US" b="1" i="1" dirty="0"/>
              <a:t>Upgrade Water Quality Kinetics  </a:t>
            </a:r>
          </a:p>
        </p:txBody>
      </p:sp>
    </p:spTree>
    <p:extLst>
      <p:ext uri="{BB962C8B-B14F-4D97-AF65-F5344CB8AC3E}">
        <p14:creationId xmlns:p14="http://schemas.microsoft.com/office/powerpoint/2010/main" val="10840856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a:extLst>
              <a:ext uri="{FF2B5EF4-FFF2-40B4-BE49-F238E27FC236}">
                <a16:creationId xmlns:a16="http://schemas.microsoft.com/office/drawing/2014/main" id="{EFC0C38E-D869-3741-834B-C0C13DA6F85E}"/>
              </a:ext>
            </a:extLst>
          </p:cNvPr>
          <p:cNvPicPr>
            <a:picLocks noGrp="1"/>
          </p:cNvPicPr>
          <p:nvPr>
            <p:ph idx="1"/>
          </p:nvPr>
        </p:nvPicPr>
        <p:blipFill>
          <a:blip r:embed="rId2"/>
          <a:stretch>
            <a:fillRect/>
          </a:stretch>
        </p:blipFill>
        <p:spPr bwMode="auto">
          <a:xfrm>
            <a:off x="609600" y="1524000"/>
            <a:ext cx="8001000" cy="5029200"/>
          </a:xfrm>
          <a:prstGeom prst="rect">
            <a:avLst/>
          </a:prstGeom>
          <a:noFill/>
          <a:ln w="9525">
            <a:noFill/>
            <a:headEnd/>
            <a:tailEnd/>
          </a:ln>
        </p:spPr>
      </p:pic>
      <p:sp>
        <p:nvSpPr>
          <p:cNvPr id="3" name="TextBox 2">
            <a:extLst>
              <a:ext uri="{FF2B5EF4-FFF2-40B4-BE49-F238E27FC236}">
                <a16:creationId xmlns:a16="http://schemas.microsoft.com/office/drawing/2014/main" id="{8324212F-2CD1-4047-A894-7C8DEA118230}"/>
              </a:ext>
            </a:extLst>
          </p:cNvPr>
          <p:cNvSpPr txBox="1"/>
          <p:nvPr/>
        </p:nvSpPr>
        <p:spPr>
          <a:xfrm>
            <a:off x="734237" y="1524000"/>
            <a:ext cx="1818318" cy="400110"/>
          </a:xfrm>
          <a:prstGeom prst="rect">
            <a:avLst/>
          </a:prstGeom>
          <a:noFill/>
        </p:spPr>
        <p:txBody>
          <a:bodyPr wrap="none" rtlCol="0">
            <a:spAutoFit/>
          </a:bodyPr>
          <a:lstStyle/>
          <a:p>
            <a:r>
              <a:rPr lang="en-US" b="1" dirty="0"/>
              <a:t>Task 1 Figure</a:t>
            </a:r>
          </a:p>
        </p:txBody>
      </p:sp>
      <p:sp>
        <p:nvSpPr>
          <p:cNvPr id="7" name="Title 1">
            <a:extLst>
              <a:ext uri="{FF2B5EF4-FFF2-40B4-BE49-F238E27FC236}">
                <a16:creationId xmlns:a16="http://schemas.microsoft.com/office/drawing/2014/main" id="{AB265A53-A220-D148-995F-F8A6234A645B}"/>
              </a:ext>
            </a:extLst>
          </p:cNvPr>
          <p:cNvSpPr>
            <a:spLocks noGrp="1"/>
          </p:cNvSpPr>
          <p:nvPr>
            <p:ph type="title"/>
          </p:nvPr>
        </p:nvSpPr>
        <p:spPr>
          <a:xfrm>
            <a:off x="1638300" y="228600"/>
            <a:ext cx="5867400" cy="914400"/>
          </a:xfrm>
        </p:spPr>
        <p:txBody>
          <a:bodyPr/>
          <a:lstStyle/>
          <a:p>
            <a:r>
              <a:rPr lang="en-US" dirty="0"/>
              <a:t>Approach</a:t>
            </a:r>
            <a:br>
              <a:rPr lang="en-US" dirty="0"/>
            </a:br>
            <a:endParaRPr lang="en-US" sz="1600" dirty="0">
              <a:solidFill>
                <a:srgbClr val="FF0000"/>
              </a:solidFill>
            </a:endParaRPr>
          </a:p>
        </p:txBody>
      </p:sp>
    </p:spTree>
    <p:extLst>
      <p:ext uri="{BB962C8B-B14F-4D97-AF65-F5344CB8AC3E}">
        <p14:creationId xmlns:p14="http://schemas.microsoft.com/office/powerpoint/2010/main" val="37595562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924110"/>
            <a:ext cx="8229600" cy="4556434"/>
          </a:xfrm>
          <a:noFill/>
        </p:spPr>
        <p:txBody>
          <a:bodyPr/>
          <a:lstStyle/>
          <a:p>
            <a:r>
              <a:rPr lang="en-US" sz="2000" dirty="0">
                <a:latin typeface="Arial" panose="020B0604020202020204" pitchFamily="34" charset="0"/>
                <a:cs typeface="Arial" panose="020B0604020202020204" pitchFamily="34" charset="0"/>
              </a:rPr>
              <a:t>Restructure code in order to change storage formats, thereby enabling seamless linkage with other models</a:t>
            </a:r>
          </a:p>
          <a:p>
            <a:pPr lvl="1"/>
            <a:r>
              <a:rPr lang="en-US" dirty="0">
                <a:latin typeface="Arial" panose="020B0604020202020204" pitchFamily="34" charset="0"/>
                <a:cs typeface="Arial" panose="020B0604020202020204" pitchFamily="34" charset="0"/>
              </a:rPr>
              <a:t>Transition to a modern format, such as HDF5 and CSV, to create a reliable, robust storage system that can be easily validated</a:t>
            </a:r>
          </a:p>
          <a:p>
            <a:pPr lvl="1"/>
            <a:r>
              <a:rPr lang="en-US" dirty="0">
                <a:latin typeface="Arial" panose="020B0604020202020204" pitchFamily="34" charset="0"/>
                <a:cs typeface="Arial" panose="020B0604020202020204" pitchFamily="34" charset="0"/>
              </a:rPr>
              <a:t>Leverage existing software to allow harvesting into data catalog systems designed to service a broad range of users, enabling non-expert users to visualize model outputs, map model results, and compare with field data and with other models</a:t>
            </a:r>
          </a:p>
          <a:p>
            <a:pPr lvl="1"/>
            <a:r>
              <a:rPr lang="en-US" dirty="0">
                <a:latin typeface="Arial" panose="020B0604020202020204" pitchFamily="34" charset="0"/>
                <a:cs typeface="Arial" panose="020B0604020202020204" pitchFamily="34" charset="0"/>
              </a:rPr>
              <a:t>Consolidate input datasets into a single file system, allowing users to easily examine input parameters and boundary conditions</a:t>
            </a:r>
          </a:p>
          <a:p>
            <a:pPr lvl="1"/>
            <a:r>
              <a:rPr lang="en-US" dirty="0">
                <a:latin typeface="Arial" panose="020B0604020202020204" pitchFamily="34" charset="0"/>
                <a:cs typeface="Arial" panose="020B0604020202020204" pitchFamily="34" charset="0"/>
              </a:rPr>
              <a:t>Develop a utility to import previous W2 model inputs into the new data storage formats for the updated version</a:t>
            </a:r>
          </a:p>
          <a:p>
            <a:pPr lvl="1"/>
            <a:endParaRPr lang="en-US" dirty="0">
              <a:latin typeface="Arial" panose="020B0604020202020204" pitchFamily="34" charset="0"/>
              <a:cs typeface="Arial" panose="020B0604020202020204" pitchFamily="34" charset="0"/>
            </a:endParaRPr>
          </a:p>
          <a:p>
            <a:pPr lvl="1"/>
            <a:endParaRPr lang="en-US" sz="1600" dirty="0">
              <a:latin typeface="Arial" panose="020B0604020202020204" pitchFamily="34" charset="0"/>
              <a:cs typeface="Arial" panose="020B0604020202020204" pitchFamily="34" charset="0"/>
            </a:endParaRPr>
          </a:p>
          <a:p>
            <a:pPr lvl="1"/>
            <a:endParaRPr lang="en-US" sz="1400" dirty="0">
              <a:latin typeface="Arial" panose="020B0604020202020204" pitchFamily="34" charset="0"/>
              <a:cs typeface="Arial" panose="020B0604020202020204" pitchFamily="34" charset="0"/>
            </a:endParaRPr>
          </a:p>
          <a:p>
            <a:pPr lvl="1"/>
            <a:endParaRPr lang="en-US" sz="1400" dirty="0"/>
          </a:p>
          <a:p>
            <a:pPr lvl="1"/>
            <a:endParaRPr lang="en-US" sz="1400" dirty="0"/>
          </a:p>
          <a:p>
            <a:pPr marL="0" indent="0">
              <a:buNone/>
            </a:pPr>
            <a:endParaRPr lang="en-US" sz="18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4000"/>
            <a:ext cx="8229600" cy="400110"/>
          </a:xfrm>
          <a:prstGeom prst="rect">
            <a:avLst/>
          </a:prstGeom>
          <a:noFill/>
        </p:spPr>
        <p:txBody>
          <a:bodyPr wrap="square" rtlCol="0">
            <a:spAutoFit/>
          </a:bodyPr>
          <a:lstStyle/>
          <a:p>
            <a:r>
              <a:rPr lang="en-US" b="1" i="1" dirty="0"/>
              <a:t>Task 2: Upgrade W2 Model Input and Output  </a:t>
            </a:r>
          </a:p>
        </p:txBody>
      </p:sp>
      <p:sp>
        <p:nvSpPr>
          <p:cNvPr id="7" name="Title 1">
            <a:extLst>
              <a:ext uri="{FF2B5EF4-FFF2-40B4-BE49-F238E27FC236}">
                <a16:creationId xmlns:a16="http://schemas.microsoft.com/office/drawing/2014/main" id="{CD792F8C-442B-AE48-AFAC-BC7E57E7BE24}"/>
              </a:ext>
            </a:extLst>
          </p:cNvPr>
          <p:cNvSpPr>
            <a:spLocks noGrp="1"/>
          </p:cNvSpPr>
          <p:nvPr>
            <p:ph type="title"/>
          </p:nvPr>
        </p:nvSpPr>
        <p:spPr>
          <a:xfrm>
            <a:off x="1638300" y="228600"/>
            <a:ext cx="5867400" cy="914400"/>
          </a:xfrm>
        </p:spPr>
        <p:txBody>
          <a:bodyPr/>
          <a:lstStyle/>
          <a:p>
            <a:r>
              <a:rPr lang="en-US" dirty="0"/>
              <a:t>Approach</a:t>
            </a:r>
            <a:br>
              <a:rPr lang="en-US" dirty="0"/>
            </a:br>
            <a:endParaRPr lang="en-US" sz="1600" dirty="0">
              <a:solidFill>
                <a:srgbClr val="FF0000"/>
              </a:solidFill>
            </a:endParaRPr>
          </a:p>
        </p:txBody>
      </p:sp>
    </p:spTree>
    <p:extLst>
      <p:ext uri="{BB962C8B-B14F-4D97-AF65-F5344CB8AC3E}">
        <p14:creationId xmlns:p14="http://schemas.microsoft.com/office/powerpoint/2010/main" val="9098967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10DD1B5-284F-364F-A59E-A4690B4CE7E8}"/>
              </a:ext>
            </a:extLst>
          </p:cNvPr>
          <p:cNvSpPr txBox="1"/>
          <p:nvPr/>
        </p:nvSpPr>
        <p:spPr>
          <a:xfrm>
            <a:off x="457200" y="1524000"/>
            <a:ext cx="8229600" cy="400110"/>
          </a:xfrm>
          <a:prstGeom prst="rect">
            <a:avLst/>
          </a:prstGeom>
          <a:noFill/>
        </p:spPr>
        <p:txBody>
          <a:bodyPr wrap="square" rtlCol="0">
            <a:spAutoFit/>
          </a:bodyPr>
          <a:lstStyle/>
          <a:p>
            <a:r>
              <a:rPr lang="en-US" b="1" i="1" dirty="0"/>
              <a:t>Task 2: Upgrade W2 Model Input and Output  </a:t>
            </a:r>
          </a:p>
        </p:txBody>
      </p:sp>
      <p:pic>
        <p:nvPicPr>
          <p:cNvPr id="7" name="Picture 6">
            <a:extLst>
              <a:ext uri="{FF2B5EF4-FFF2-40B4-BE49-F238E27FC236}">
                <a16:creationId xmlns:a16="http://schemas.microsoft.com/office/drawing/2014/main" id="{E3231AF4-DB58-423B-B82E-AAB6445381E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95266" y="2286000"/>
            <a:ext cx="8520134" cy="4256064"/>
          </a:xfrm>
          <a:prstGeom prst="rect">
            <a:avLst/>
          </a:prstGeom>
        </p:spPr>
      </p:pic>
      <p:sp>
        <p:nvSpPr>
          <p:cNvPr id="9" name="TextBox 8">
            <a:extLst>
              <a:ext uri="{FF2B5EF4-FFF2-40B4-BE49-F238E27FC236}">
                <a16:creationId xmlns:a16="http://schemas.microsoft.com/office/drawing/2014/main" id="{D897ECEC-CD40-407D-8148-42A55505C537}"/>
              </a:ext>
            </a:extLst>
          </p:cNvPr>
          <p:cNvSpPr txBox="1"/>
          <p:nvPr/>
        </p:nvSpPr>
        <p:spPr>
          <a:xfrm>
            <a:off x="-613144" y="1924110"/>
            <a:ext cx="7775944" cy="400110"/>
          </a:xfrm>
          <a:prstGeom prst="rect">
            <a:avLst/>
          </a:prstGeom>
          <a:noFill/>
        </p:spPr>
        <p:txBody>
          <a:bodyPr wrap="square">
            <a:spAutoFit/>
          </a:bodyPr>
          <a:lstStyle/>
          <a:p>
            <a:pPr lvl="2"/>
            <a:r>
              <a:rPr lang="en-US" sz="2000" dirty="0"/>
              <a:t>Excel utility to support develop input control files</a:t>
            </a:r>
          </a:p>
        </p:txBody>
      </p:sp>
      <p:sp>
        <p:nvSpPr>
          <p:cNvPr id="8" name="Title 1">
            <a:extLst>
              <a:ext uri="{FF2B5EF4-FFF2-40B4-BE49-F238E27FC236}">
                <a16:creationId xmlns:a16="http://schemas.microsoft.com/office/drawing/2014/main" id="{B23C2862-CBA7-3940-9079-CFCB53701927}"/>
              </a:ext>
            </a:extLst>
          </p:cNvPr>
          <p:cNvSpPr>
            <a:spLocks noGrp="1"/>
          </p:cNvSpPr>
          <p:nvPr>
            <p:ph type="title"/>
          </p:nvPr>
        </p:nvSpPr>
        <p:spPr>
          <a:xfrm>
            <a:off x="1638300" y="228600"/>
            <a:ext cx="5867400" cy="914400"/>
          </a:xfrm>
        </p:spPr>
        <p:txBody>
          <a:bodyPr/>
          <a:lstStyle/>
          <a:p>
            <a:r>
              <a:rPr lang="en-US" dirty="0"/>
              <a:t>Approach</a:t>
            </a:r>
            <a:br>
              <a:rPr lang="en-US" dirty="0"/>
            </a:br>
            <a:endParaRPr lang="en-US" sz="1600" dirty="0">
              <a:solidFill>
                <a:srgbClr val="FF0000"/>
              </a:solidFill>
            </a:endParaRPr>
          </a:p>
        </p:txBody>
      </p:sp>
    </p:spTree>
    <p:extLst>
      <p:ext uri="{BB962C8B-B14F-4D97-AF65-F5344CB8AC3E}">
        <p14:creationId xmlns:p14="http://schemas.microsoft.com/office/powerpoint/2010/main" val="17338707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72440" y="1940100"/>
            <a:ext cx="8205388" cy="4476690"/>
          </a:xfrm>
          <a:noFill/>
        </p:spPr>
        <p:txBody>
          <a:bodyPr/>
          <a:lstStyle/>
          <a:p>
            <a:r>
              <a:rPr lang="en-US" sz="2000" dirty="0">
                <a:latin typeface="Arial" panose="020B0604020202020204" pitchFamily="34" charset="0"/>
                <a:cs typeface="Arial" panose="020B0604020202020204" pitchFamily="34" charset="0"/>
              </a:rPr>
              <a:t>Develop a framework, using Python, to link </a:t>
            </a:r>
            <a:r>
              <a:rPr lang="en-US" sz="2000" b="1" dirty="0">
                <a:latin typeface="Arial" panose="020B0604020202020204" pitchFamily="34" charset="0"/>
                <a:cs typeface="Arial" panose="020B0604020202020204" pitchFamily="34" charset="0"/>
              </a:rPr>
              <a:t>CE-QUAL-W2</a:t>
            </a:r>
            <a:r>
              <a:rPr lang="en-US" sz="2000" dirty="0">
                <a:latin typeface="Arial" panose="020B0604020202020204" pitchFamily="34" charset="0"/>
                <a:cs typeface="Arial" panose="020B0604020202020204" pitchFamily="34" charset="0"/>
              </a:rPr>
              <a:t> with modern scientific Python libraries, enabling development of new input/output and plotting analysis capabilities</a:t>
            </a:r>
          </a:p>
          <a:p>
            <a:pPr lvl="1"/>
            <a:r>
              <a:rPr lang="en-US" dirty="0">
                <a:latin typeface="Arial" panose="020B0604020202020204" pitchFamily="34" charset="0"/>
                <a:cs typeface="Arial" panose="020B0604020202020204" pitchFamily="34" charset="0"/>
              </a:rPr>
              <a:t>Develop plotting capabilities to visualize project bathymetry files, water quality and hydrodynamic time series, and 2D contour plots of reservoir water quality profiles</a:t>
            </a:r>
          </a:p>
          <a:p>
            <a:pPr lvl="1"/>
            <a:r>
              <a:rPr lang="en-US" dirty="0">
                <a:latin typeface="Arial" panose="020B0604020202020204" pitchFamily="34" charset="0"/>
                <a:cs typeface="Arial" panose="020B0604020202020204" pitchFamily="34" charset="0"/>
              </a:rPr>
              <a:t>Develop a prototype Jupyter notebook to link the capabilities together, to create a powerful and flexible self-documented user interface (UI) that is relatively simple to develop</a:t>
            </a:r>
          </a:p>
          <a:p>
            <a:pPr lvl="1"/>
            <a:r>
              <a:rPr lang="en-US" dirty="0">
                <a:latin typeface="Arial" panose="020B0604020202020204" pitchFamily="34" charset="0"/>
                <a:cs typeface="Arial" panose="020B0604020202020204" pitchFamily="34" charset="0"/>
              </a:rPr>
              <a:t>Update and extend this new interface throughout completion of subsequent tasks</a:t>
            </a:r>
          </a:p>
          <a:p>
            <a:pPr lvl="1"/>
            <a:endParaRPr lang="en-US" sz="1800" dirty="0">
              <a:latin typeface="Arial" panose="020B0604020202020204" pitchFamily="34" charset="0"/>
              <a:cs typeface="Arial" panose="020B0604020202020204" pitchFamily="34" charset="0"/>
            </a:endParaRPr>
          </a:p>
          <a:p>
            <a:pPr lvl="1"/>
            <a:endParaRPr lang="en-US" sz="1800" dirty="0">
              <a:latin typeface="Arial" panose="020B0604020202020204" pitchFamily="34" charset="0"/>
              <a:cs typeface="Arial" panose="020B0604020202020204" pitchFamily="34" charset="0"/>
            </a:endParaRPr>
          </a:p>
          <a:p>
            <a:pPr lvl="1"/>
            <a:endParaRPr lang="en-US" sz="1800" dirty="0">
              <a:latin typeface="Arial" panose="020B0604020202020204" pitchFamily="34" charset="0"/>
              <a:cs typeface="Arial" panose="020B0604020202020204" pitchFamily="34" charset="0"/>
            </a:endParaRPr>
          </a:p>
          <a:p>
            <a:pPr lvl="1"/>
            <a:endParaRPr lang="en-US" sz="14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81412" y="1517591"/>
            <a:ext cx="8205387" cy="400110"/>
          </a:xfrm>
          <a:prstGeom prst="rect">
            <a:avLst/>
          </a:prstGeom>
          <a:noFill/>
        </p:spPr>
        <p:txBody>
          <a:bodyPr wrap="square" rtlCol="0">
            <a:spAutoFit/>
          </a:bodyPr>
          <a:lstStyle/>
          <a:p>
            <a:r>
              <a:rPr lang="en-US" b="1" i="1" dirty="0"/>
              <a:t>Task 3: Create Python/Jupyter Model Framework</a:t>
            </a:r>
          </a:p>
        </p:txBody>
      </p:sp>
      <p:sp>
        <p:nvSpPr>
          <p:cNvPr id="7" name="Title 1">
            <a:extLst>
              <a:ext uri="{FF2B5EF4-FFF2-40B4-BE49-F238E27FC236}">
                <a16:creationId xmlns:a16="http://schemas.microsoft.com/office/drawing/2014/main" id="{5A4E9BF3-5148-CB47-88C2-AD12CF7A8A9F}"/>
              </a:ext>
            </a:extLst>
          </p:cNvPr>
          <p:cNvSpPr>
            <a:spLocks noGrp="1"/>
          </p:cNvSpPr>
          <p:nvPr>
            <p:ph type="title"/>
          </p:nvPr>
        </p:nvSpPr>
        <p:spPr>
          <a:xfrm>
            <a:off x="1638300" y="228600"/>
            <a:ext cx="5867400" cy="914400"/>
          </a:xfrm>
        </p:spPr>
        <p:txBody>
          <a:bodyPr/>
          <a:lstStyle/>
          <a:p>
            <a:r>
              <a:rPr lang="en-US" dirty="0"/>
              <a:t>Approach</a:t>
            </a:r>
            <a:br>
              <a:rPr lang="en-US" dirty="0"/>
            </a:br>
            <a:endParaRPr lang="en-US" sz="1600" dirty="0">
              <a:solidFill>
                <a:srgbClr val="FF0000"/>
              </a:solidFill>
            </a:endParaRPr>
          </a:p>
        </p:txBody>
      </p:sp>
    </p:spTree>
    <p:extLst>
      <p:ext uri="{BB962C8B-B14F-4D97-AF65-F5344CB8AC3E}">
        <p14:creationId xmlns:p14="http://schemas.microsoft.com/office/powerpoint/2010/main" val="746947149"/>
      </p:ext>
    </p:extLst>
  </p:cSld>
  <p:clrMapOvr>
    <a:masterClrMapping/>
  </p:clrMapOvr>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15962</TotalTime>
  <Words>3199</Words>
  <Application>Microsoft Macintosh PowerPoint</Application>
  <PresentationFormat>On-screen Show (4:3)</PresentationFormat>
  <Paragraphs>371</Paragraphs>
  <Slides>37</Slides>
  <Notes>26</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2</vt:i4>
      </vt:variant>
      <vt:variant>
        <vt:lpstr>Slide Titles</vt:lpstr>
      </vt:variant>
      <vt:variant>
        <vt:i4>37</vt:i4>
      </vt:variant>
    </vt:vector>
  </HeadingPairs>
  <TitlesOfParts>
    <vt:vector size="47" baseType="lpstr">
      <vt:lpstr>Arial</vt:lpstr>
      <vt:lpstr>Cambria Math</vt:lpstr>
      <vt:lpstr>CIDFont+F1</vt:lpstr>
      <vt:lpstr>CIDFont+F4</vt:lpstr>
      <vt:lpstr>CIDFont+F7</vt:lpstr>
      <vt:lpstr>Times New Roman</vt:lpstr>
      <vt:lpstr>Wingdings</vt:lpstr>
      <vt:lpstr>Default Design</vt:lpstr>
      <vt:lpstr>Visio</vt:lpstr>
      <vt:lpstr>Visio.Drawing.15</vt:lpstr>
      <vt:lpstr>PowerPoint Presentation</vt:lpstr>
      <vt:lpstr>Project Purpose - Recap </vt:lpstr>
      <vt:lpstr>Project Purpose - Recap </vt:lpstr>
      <vt:lpstr>Benefits </vt:lpstr>
      <vt:lpstr>Approach </vt:lpstr>
      <vt:lpstr>Approach </vt:lpstr>
      <vt:lpstr>Approach </vt:lpstr>
      <vt:lpstr>Approach </vt:lpstr>
      <vt:lpstr>Approach </vt:lpstr>
      <vt:lpstr>Approach </vt:lpstr>
      <vt:lpstr>Approach </vt:lpstr>
      <vt:lpstr>Approach </vt:lpstr>
      <vt:lpstr>Field Engagement</vt:lpstr>
      <vt:lpstr>Scheduled Products1 </vt:lpstr>
      <vt:lpstr>Scheduled Products1 </vt:lpstr>
      <vt:lpstr>Additional Products/Achievements</vt:lpstr>
      <vt:lpstr>FY21 Accomplishment 1: Extended CE-QUAL-W2 WQ Algorithms (Task 1) </vt:lpstr>
      <vt:lpstr>FY21 Accomplishment 1:  Full Organic Carbon Cycle and BOD (Task 1) </vt:lpstr>
      <vt:lpstr>FY21 Accomplishment 1: Sediment Diagenesis Module (Task 1) </vt:lpstr>
      <vt:lpstr>FY21 Accomplishment 2: Upgraded Model Input and Output (Task 2) </vt:lpstr>
      <vt:lpstr>FY 21 Accomplishment 3: Visualization Capabilities (Task 3)</vt:lpstr>
      <vt:lpstr>FY 21 Accomplishment 3: CE-QUAL-W2 Geometry QGIS Plug-in (Task 3)</vt:lpstr>
      <vt:lpstr>FY 21 Accomplishment 3: CE-QUAL-W2 Geometry QGIS Plug-in (Task 3)</vt:lpstr>
      <vt:lpstr>FY 21 Accomplishment 3: CE-QUAL-W2 Geometry QGIS Plug-in (Task 3)</vt:lpstr>
      <vt:lpstr>FY 21 Accomplishment 3: CE-QUAL-W2 Geometry QGIS Plug-in (Task 3)</vt:lpstr>
      <vt:lpstr>FY 21 Accomplishment 3: CE-QUAL-W2 Geometry QGIS Plug-in (Task 3)</vt:lpstr>
      <vt:lpstr>FY 21 Accomplishment 3: CE-QUAL-W2 Geometry QGIS Plug-in (Task 3)</vt:lpstr>
      <vt:lpstr>FY 21 Accomplishment 4: WQ Operations Capability (Task 4)</vt:lpstr>
      <vt:lpstr>FY 21 Accomplishment 4: WQ Operations Capability (Task 4)</vt:lpstr>
      <vt:lpstr>FY21 Accomplishment 5: Hydrodynamic Engine Updates (Task 5) </vt:lpstr>
      <vt:lpstr>FY 21 Accomplishment 6: CE-QUAL-W2 Version 4.5 Official Release</vt:lpstr>
      <vt:lpstr>Additional Features in Version 4.5 Total Dissolved Gas (TDG) (Funded by Portland District) </vt:lpstr>
      <vt:lpstr>Additional Features in Version 4.5 Algae Toxins (Funded Oregon Clean Water Services)</vt:lpstr>
      <vt:lpstr>Additional Features in Version 4.5 Algae Vertical Migration (Funded by other organizations) </vt:lpstr>
      <vt:lpstr>Additional Features in Version 5.0 Mercury (Hg) Cycle Module (Funded by Idaho Power Inc. and others) </vt:lpstr>
      <vt:lpstr>Synopsis </vt:lpstr>
      <vt:lpstr>Summary </vt:lpstr>
    </vt:vector>
  </TitlesOfParts>
  <Company>ERDC, Coastal &amp; Hydraulics Lab.</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SWWRP Template PR</dc:title>
  <dc:creator>Nick Kraus</dc:creator>
  <cp:lastModifiedBy>Todd Steissberg</cp:lastModifiedBy>
  <cp:revision>795</cp:revision>
  <dcterms:created xsi:type="dcterms:W3CDTF">2002-05-16T15:57:50Z</dcterms:created>
  <dcterms:modified xsi:type="dcterms:W3CDTF">2021-10-12T06:20:49Z</dcterms:modified>
</cp:coreProperties>
</file>

<file path=docProps/thumbnail.jpeg>
</file>